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2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3.bin" ContentType="application/vnd.openxmlformats-officedocument.oleObject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79" r:id="rId4"/>
    <p:sldId id="277" r:id="rId5"/>
    <p:sldId id="278" r:id="rId6"/>
    <p:sldId id="276" r:id="rId7"/>
    <p:sldId id="275" r:id="rId8"/>
    <p:sldId id="258" r:id="rId9"/>
    <p:sldId id="259" r:id="rId10"/>
    <p:sldId id="265" r:id="rId11"/>
    <p:sldId id="260" r:id="rId12"/>
    <p:sldId id="261" r:id="rId13"/>
    <p:sldId id="262" r:id="rId14"/>
    <p:sldId id="263" r:id="rId15"/>
    <p:sldId id="264" r:id="rId16"/>
    <p:sldId id="269" r:id="rId17"/>
    <p:sldId id="273" r:id="rId18"/>
    <p:sldId id="268" r:id="rId19"/>
    <p:sldId id="293" r:id="rId20"/>
    <p:sldId id="283" r:id="rId21"/>
    <p:sldId id="272" r:id="rId22"/>
    <p:sldId id="294" r:id="rId23"/>
    <p:sldId id="295" r:id="rId24"/>
    <p:sldId id="291" r:id="rId25"/>
    <p:sldId id="292" r:id="rId26"/>
    <p:sldId id="281" r:id="rId27"/>
    <p:sldId id="284" r:id="rId28"/>
    <p:sldId id="285" r:id="rId29"/>
    <p:sldId id="286" r:id="rId30"/>
    <p:sldId id="287" r:id="rId31"/>
    <p:sldId id="288" r:id="rId32"/>
    <p:sldId id="289" r:id="rId33"/>
    <p:sldId id="290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2512" y="-8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578FD-3525-1743-AAE3-4D7A66416820}" type="datetimeFigureOut">
              <a:rPr lang="en-US" smtClean="0"/>
              <a:pPr/>
              <a:t>1/5/12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C51BA-D69D-3D40-A6A7-EB5F9D7133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2321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491F1-0106-2444-8BC4-698934455FFA}" type="datetimeFigureOut">
              <a:rPr lang="en-US" smtClean="0"/>
              <a:pPr/>
              <a:t>1/5/12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87360-2B74-674D-A390-4871E56A76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32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76B5EC14-02B1-3948-A421-65F0D7540A35}" type="slidenum">
              <a:rPr lang="en-US" sz="1200"/>
              <a:pPr/>
              <a:t>24</a:t>
            </a:fld>
            <a:endParaRPr lang="en-US" sz="120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D2F0FB7B-2D67-9649-9A2E-FDBAB7B5ADC7}" type="slidenum">
              <a:rPr lang="en-US" sz="1200"/>
              <a:pPr/>
              <a:t>25</a:t>
            </a:fld>
            <a:endParaRPr lang="en-US" sz="120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AB37D-C94D-EB4C-AE3A-A7EE03DBA14D}" type="datetimeFigureOut">
              <a:rPr lang="en-US" smtClean="0"/>
              <a:pPr/>
              <a:t>1/5/12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4" Type="http://schemas.openxmlformats.org/officeDocument/2006/relationships/image" Target="../media/image10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1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1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hyperlink" Target="http://www.k12.wa.us/Science/pubdocs/WAScienceStandards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oleObject" Target="../embeddings/oleObject1.bin"/><Relationship Id="rId5" Type="http://schemas.openxmlformats.org/officeDocument/2006/relationships/package" Target="../embeddings/Microsoft_Word_Document1.docx"/><Relationship Id="rId6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4" Type="http://schemas.openxmlformats.org/officeDocument/2006/relationships/image" Target="../media/image9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76400" y="1524000"/>
            <a:ext cx="5803980" cy="39052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en-US" dirty="0" smtClean="0"/>
              <a:t>Assessment Basics and Active Student Involvement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581400" y="5181600"/>
            <a:ext cx="19748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+mj-lt"/>
              </a:rPr>
              <a:t>Block II</a:t>
            </a:r>
            <a:endParaRPr lang="en-US" sz="4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Planning with Assessment in Mind</a:t>
            </a:r>
            <a:endParaRPr lang="en-US" dirty="0"/>
          </a:p>
        </p:txBody>
      </p:sp>
      <p:graphicFrame>
        <p:nvGraphicFramePr>
          <p:cNvPr id="286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2507318"/>
              </p:ext>
            </p:extLst>
          </p:nvPr>
        </p:nvGraphicFramePr>
        <p:xfrm>
          <a:off x="247650" y="1974850"/>
          <a:ext cx="8648700" cy="290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4" name="Document" r:id="rId3" imgW="8648700" imgH="2908300" progId="Word.Document.12">
                  <p:link updateAutomatic="1"/>
                </p:oleObj>
              </mc:Choice>
              <mc:Fallback>
                <p:oleObj name="Document" r:id="rId3" imgW="8648700" imgH="2908300" progId="Word.Document.12">
                  <p:link updateAutomatic="1"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650" y="1974850"/>
                        <a:ext cx="8648700" cy="290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152400" y="1752600"/>
            <a:ext cx="8610600" cy="1219200"/>
            <a:chOff x="152400" y="1752600"/>
            <a:chExt cx="8610600" cy="1219200"/>
          </a:xfrm>
        </p:grpSpPr>
        <p:sp>
          <p:nvSpPr>
            <p:cNvPr id="7" name="Rectangle 6"/>
            <p:cNvSpPr/>
            <p:nvPr/>
          </p:nvSpPr>
          <p:spPr>
            <a:xfrm>
              <a:off x="152400" y="1752600"/>
              <a:ext cx="8610600" cy="1219200"/>
            </a:xfrm>
            <a:prstGeom prst="rect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76200" dir="18360000" algn="r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2349500" y="2184400"/>
              <a:ext cx="927100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4876800" y="2146300"/>
              <a:ext cx="927100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 fontScale="92500" lnSpcReduction="20000"/>
          </a:bodyPr>
          <a:lstStyle/>
          <a:p>
            <a:r>
              <a:rPr lang="en-US" sz="4400" dirty="0" smtClean="0"/>
              <a:t>Fact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 that which we know</a:t>
            </a:r>
          </a:p>
          <a:p>
            <a:r>
              <a:rPr lang="en-US" sz="4400" dirty="0" smtClean="0"/>
              <a:t>Concept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hat which we understand</a:t>
            </a:r>
          </a:p>
          <a:p>
            <a:r>
              <a:rPr lang="en-US" sz="4400" dirty="0" smtClean="0"/>
              <a:t>Skill </a:t>
            </a:r>
          </a:p>
          <a:p>
            <a:pPr lvl="1"/>
            <a:r>
              <a:rPr lang="en-US" sz="3027" dirty="0">
                <a:solidFill>
                  <a:srgbClr val="FF0000"/>
                </a:solidFill>
              </a:rPr>
              <a:t>t</a:t>
            </a:r>
            <a:r>
              <a:rPr lang="en-US" sz="3027" dirty="0" smtClean="0">
                <a:solidFill>
                  <a:srgbClr val="FF0000"/>
                </a:solidFill>
              </a:rPr>
              <a:t>hat which we can do</a:t>
            </a:r>
          </a:p>
          <a:p>
            <a:r>
              <a:rPr lang="en-US" sz="4400" dirty="0" smtClean="0"/>
              <a:t>Disposition</a:t>
            </a:r>
          </a:p>
          <a:p>
            <a:pPr lvl="1"/>
            <a:r>
              <a:rPr lang="en-US" sz="3294" dirty="0" smtClean="0">
                <a:solidFill>
                  <a:srgbClr val="FF0000"/>
                </a:solidFill>
              </a:rPr>
              <a:t>that which we value, enjoy, appreciate, etc.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  </a:t>
            </a:r>
            <a:r>
              <a:rPr lang="en-US" u="sng" dirty="0" smtClean="0">
                <a:ea typeface="ＭＳ Ｐゴシック" pitchFamily="19" charset="-128"/>
                <a:cs typeface="ＭＳ Ｐゴシック" pitchFamily="19" charset="-128"/>
              </a:rPr>
              <a:t>Target </a:t>
            </a:r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=&gt; Evidence =&gt; Assessment</a:t>
            </a:r>
          </a:p>
        </p:txBody>
      </p:sp>
      <p:graphicFrame>
        <p:nvGraphicFramePr>
          <p:cNvPr id="17413" name="Object 5"/>
          <p:cNvGraphicFramePr>
            <a:graphicFrameLocks/>
          </p:cNvGraphicFramePr>
          <p:nvPr/>
        </p:nvGraphicFramePr>
        <p:xfrm>
          <a:off x="6858000" y="1981200"/>
          <a:ext cx="1989138" cy="210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1" name="Microsoft ClipArt Gallery" r:id="rId3" imgW="3467100" imgH="3467100" progId="">
                  <p:embed/>
                </p:oleObj>
              </mc:Choice>
              <mc:Fallback>
                <p:oleObj name="Microsoft ClipArt Gallery" r:id="rId3" imgW="3467100" imgH="3467100" progId="">
                  <p:embed/>
                  <p:pic>
                    <p:nvPicPr>
                      <p:cNvPr id="0" name="Picture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1981200"/>
                        <a:ext cx="1989138" cy="210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236538" y="274638"/>
            <a:ext cx="8610600" cy="121920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18360000" algn="r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2"/>
          <p:cNvSpPr>
            <a:spLocks noChangeArrowheads="1"/>
          </p:cNvSpPr>
          <p:nvPr/>
        </p:nvSpPr>
        <p:spPr bwMode="auto">
          <a:xfrm>
            <a:off x="660400" y="5410200"/>
            <a:ext cx="1746250" cy="387350"/>
          </a:xfrm>
          <a:prstGeom prst="ellipse">
            <a:avLst/>
          </a:prstGeom>
          <a:gradFill rotWithShape="0">
            <a:gsLst>
              <a:gs pos="0">
                <a:srgbClr val="FC0128"/>
              </a:gs>
              <a:gs pos="50000">
                <a:srgbClr val="FD677E"/>
              </a:gs>
              <a:gs pos="100000">
                <a:srgbClr val="FC0128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1" name="Oval 3"/>
          <p:cNvSpPr>
            <a:spLocks noChangeArrowheads="1"/>
          </p:cNvSpPr>
          <p:nvPr/>
        </p:nvSpPr>
        <p:spPr bwMode="auto">
          <a:xfrm>
            <a:off x="685800" y="4953000"/>
            <a:ext cx="1358900" cy="444500"/>
          </a:xfrm>
          <a:prstGeom prst="ellipse">
            <a:avLst/>
          </a:prstGeom>
          <a:gradFill rotWithShape="0">
            <a:gsLst>
              <a:gs pos="0">
                <a:srgbClr val="618FFD"/>
              </a:gs>
              <a:gs pos="50000">
                <a:srgbClr val="B0C7FE"/>
              </a:gs>
              <a:gs pos="100000">
                <a:srgbClr val="618FFD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noFill/>
        </p:spPr>
        <p:txBody>
          <a:bodyPr/>
          <a:lstStyle/>
          <a:p>
            <a:pPr algn="l"/>
            <a:r>
              <a:rPr lang="en-US" dirty="0">
                <a:ea typeface="ＭＳ Ｐゴシック" pitchFamily="19" charset="-128"/>
                <a:cs typeface="ＭＳ Ｐゴシック" pitchFamily="19" charset="-128"/>
              </a:rPr>
              <a:t>Learning Targets: Fact</a:t>
            </a:r>
          </a:p>
        </p:txBody>
      </p:sp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914400" y="1600200"/>
            <a:ext cx="28320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Students will know….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114800"/>
          </a:xfrm>
          <a:noFill/>
        </p:spPr>
        <p:txBody>
          <a:bodyPr/>
          <a:lstStyle/>
          <a:p>
            <a:r>
              <a:rPr lang="en-US" sz="2800" dirty="0">
                <a:ea typeface="ＭＳ Ｐゴシック" pitchFamily="19" charset="-128"/>
                <a:cs typeface="ＭＳ Ｐゴシック" pitchFamily="19" charset="-128"/>
              </a:rPr>
              <a:t>t</a:t>
            </a:r>
            <a:r>
              <a:rPr lang="en-US" sz="2800" dirty="0" smtClean="0">
                <a:ea typeface="ＭＳ Ｐゴシック" pitchFamily="19" charset="-128"/>
                <a:cs typeface="ＭＳ Ｐゴシック" pitchFamily="19" charset="-128"/>
              </a:rPr>
              <a:t>hat the capital of </a:t>
            </a:r>
            <a:r>
              <a:rPr lang="en-US" sz="2800" dirty="0">
                <a:ea typeface="ＭＳ Ｐゴシック" pitchFamily="19" charset="-128"/>
                <a:cs typeface="ＭＳ Ｐゴシック" pitchFamily="19" charset="-128"/>
              </a:rPr>
              <a:t>A</a:t>
            </a:r>
            <a:r>
              <a:rPr lang="en-US" sz="2800" dirty="0" smtClean="0">
                <a:ea typeface="ＭＳ Ｐゴシック" pitchFamily="19" charset="-128"/>
                <a:cs typeface="ＭＳ Ｐゴシック" pitchFamily="19" charset="-128"/>
              </a:rPr>
              <a:t>ustralia is Canberra;</a:t>
            </a:r>
          </a:p>
          <a:p>
            <a:r>
              <a:rPr lang="en-US" sz="2800" dirty="0" smtClean="0">
                <a:ea typeface="ＭＳ Ｐゴシック" pitchFamily="19" charset="-128"/>
                <a:cs typeface="ＭＳ Ｐゴシック" pitchFamily="19" charset="-128"/>
              </a:rPr>
              <a:t>twelve important dates for WWI: </a:t>
            </a:r>
          </a:p>
          <a:p>
            <a:pPr lvl="1"/>
            <a:r>
              <a:rPr lang="en-US" sz="1400" dirty="0" smtClean="0"/>
              <a:t>June 28, 1914 - Archduke Ferdinand, is assassinated in Sarajevo, . . . , 	 </a:t>
            </a:r>
          </a:p>
          <a:p>
            <a:pPr lvl="1"/>
            <a:r>
              <a:rPr lang="en-US" sz="1400" dirty="0" smtClean="0"/>
              <a:t> June 28, 1919 - Peace Treaty signed in Versailles. </a:t>
            </a:r>
          </a:p>
          <a:p>
            <a:r>
              <a:rPr lang="en-US" sz="2800" dirty="0" smtClean="0">
                <a:ea typeface="ＭＳ Ｐゴシック" pitchFamily="19" charset="-128"/>
                <a:cs typeface="ＭＳ Ｐゴシック" pitchFamily="19" charset="-128"/>
              </a:rPr>
              <a:t>an isosceles triangle has 2 sides of equal length;</a:t>
            </a:r>
          </a:p>
          <a:p>
            <a:r>
              <a:rPr lang="en-US" sz="2800" dirty="0" smtClean="0">
                <a:ea typeface="ＭＳ Ｐゴシック" pitchFamily="19" charset="-128"/>
                <a:cs typeface="ＭＳ Ｐゴシック" pitchFamily="19" charset="-128"/>
              </a:rPr>
              <a:t>the definition of a pun: [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 the humorous use of a word in such a way as to suggest different meanings or applications.]</a:t>
            </a:r>
          </a:p>
          <a:p>
            <a:pPr>
              <a:buNone/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evidence:    state the definition of a pun.</a:t>
            </a:r>
          </a:p>
          <a:p>
            <a:pPr>
              <a:buNone/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assessment:    selected response - matching test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1" grpId="0" uiExpand="1" animBg="1"/>
      <p:bldP spid="7173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2"/>
          <p:cNvSpPr>
            <a:spLocks noChangeArrowheads="1"/>
          </p:cNvSpPr>
          <p:nvPr/>
        </p:nvSpPr>
        <p:spPr bwMode="auto">
          <a:xfrm>
            <a:off x="593725" y="4724400"/>
            <a:ext cx="1501775" cy="419100"/>
          </a:xfrm>
          <a:prstGeom prst="ellipse">
            <a:avLst/>
          </a:prstGeom>
          <a:gradFill rotWithShape="0">
            <a:gsLst>
              <a:gs pos="0">
                <a:srgbClr val="FC0128"/>
              </a:gs>
              <a:gs pos="50000">
                <a:srgbClr val="FD4D68"/>
              </a:gs>
              <a:gs pos="100000">
                <a:srgbClr val="FC0128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5" name="Oval 3"/>
          <p:cNvSpPr>
            <a:spLocks noChangeArrowheads="1"/>
          </p:cNvSpPr>
          <p:nvPr/>
        </p:nvSpPr>
        <p:spPr bwMode="auto">
          <a:xfrm>
            <a:off x="571500" y="4318000"/>
            <a:ext cx="1295400" cy="419100"/>
          </a:xfrm>
          <a:prstGeom prst="ellipse">
            <a:avLst/>
          </a:prstGeom>
          <a:gradFill rotWithShape="0">
            <a:gsLst>
              <a:gs pos="0">
                <a:srgbClr val="618FFD"/>
              </a:gs>
              <a:gs pos="50000">
                <a:srgbClr val="81A5FD"/>
              </a:gs>
              <a:gs pos="100000">
                <a:srgbClr val="618FFD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483600" cy="1143000"/>
          </a:xfrm>
          <a:noFill/>
        </p:spPr>
        <p:txBody>
          <a:bodyPr>
            <a:noAutofit/>
          </a:bodyPr>
          <a:lstStyle/>
          <a:p>
            <a:pPr algn="l"/>
            <a:r>
              <a:rPr lang="en-US" sz="3800" dirty="0">
                <a:ea typeface="ＭＳ Ｐゴシック" pitchFamily="19" charset="-128"/>
                <a:cs typeface="ＭＳ Ｐゴシック" pitchFamily="19" charset="-128"/>
              </a:rPr>
              <a:t>Learning Targets: </a:t>
            </a:r>
            <a:r>
              <a:rPr lang="en-US" sz="3800" dirty="0" smtClean="0">
                <a:ea typeface="ＭＳ Ｐゴシック" pitchFamily="19" charset="-128"/>
                <a:cs typeface="ＭＳ Ｐゴシック" pitchFamily="19" charset="-128"/>
              </a:rPr>
              <a:t>Concept/Generalization</a:t>
            </a:r>
            <a:endParaRPr lang="en-US" sz="3800" dirty="0"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3557" name="Text Box 8"/>
          <p:cNvSpPr txBox="1">
            <a:spLocks noChangeArrowheads="1"/>
          </p:cNvSpPr>
          <p:nvPr/>
        </p:nvSpPr>
        <p:spPr bwMode="auto">
          <a:xfrm>
            <a:off x="381000" y="1447800"/>
            <a:ext cx="8763000" cy="5539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500" b="1" dirty="0" smtClean="0">
                <a:latin typeface="Andale Mono" pitchFamily="19" charset="0"/>
              </a:rPr>
              <a:t>Concept</a:t>
            </a:r>
            <a:r>
              <a:rPr lang="en-US" sz="1500" dirty="0" smtClean="0">
                <a:latin typeface="Andale Mono" pitchFamily="19" charset="0"/>
              </a:rPr>
              <a:t>: an </a:t>
            </a:r>
            <a:r>
              <a:rPr lang="en-US" sz="1500" dirty="0">
                <a:latin typeface="Andale Mono" pitchFamily="19" charset="0"/>
              </a:rPr>
              <a:t>abstract idea generalized from particular </a:t>
            </a:r>
            <a:r>
              <a:rPr lang="en-US" sz="1500" dirty="0" smtClean="0">
                <a:latin typeface="Andale Mono" pitchFamily="19" charset="0"/>
              </a:rPr>
              <a:t>instances</a:t>
            </a:r>
          </a:p>
          <a:p>
            <a:r>
              <a:rPr lang="en-US" sz="1500" b="1" dirty="0" smtClean="0">
                <a:latin typeface="Andale Mono" pitchFamily="19" charset="0"/>
              </a:rPr>
              <a:t>Generalization</a:t>
            </a:r>
            <a:r>
              <a:rPr lang="en-US" sz="1500" dirty="0" smtClean="0">
                <a:latin typeface="Andale Mono" pitchFamily="19" charset="0"/>
              </a:rPr>
              <a:t>: statements about relationships between or among concepts</a:t>
            </a:r>
            <a:endParaRPr lang="en-US" sz="1500" dirty="0"/>
          </a:p>
        </p:txBody>
      </p:sp>
      <p:sp>
        <p:nvSpPr>
          <p:cNvPr id="23558" name="Rectangle 9"/>
          <p:cNvSpPr>
            <a:spLocks noChangeArrowheads="1"/>
          </p:cNvSpPr>
          <p:nvPr/>
        </p:nvSpPr>
        <p:spPr bwMode="auto">
          <a:xfrm>
            <a:off x="279400" y="1371600"/>
            <a:ext cx="8585200" cy="685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9" name="TextBox 7"/>
          <p:cNvSpPr txBox="1">
            <a:spLocks noChangeArrowheads="1"/>
          </p:cNvSpPr>
          <p:nvPr/>
        </p:nvSpPr>
        <p:spPr bwMode="auto">
          <a:xfrm>
            <a:off x="838200" y="2057400"/>
            <a:ext cx="3613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Students will understand….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2425700"/>
            <a:ext cx="8001000" cy="3581400"/>
          </a:xfrm>
          <a:noFill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•  </a:t>
            </a:r>
            <a:r>
              <a:rPr lang="en-US" sz="2400" dirty="0" smtClean="0"/>
              <a:t>that </a:t>
            </a:r>
            <a:r>
              <a:rPr lang="en-US" sz="2400" dirty="0"/>
              <a:t>confronting prejudices and stereotypes is part of building meaningful relationships across differences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;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t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hat it takes perseverance to work for justice;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a pun as the humorous use of a word in such a way as to suggest different meanings or applications.</a:t>
            </a:r>
          </a:p>
          <a:p>
            <a:pPr>
              <a:lnSpc>
                <a:spcPct val="90000"/>
              </a:lnSpc>
              <a:buNone/>
            </a:pP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evidence: identify examples of puns in Shakespeare’s writing.</a:t>
            </a:r>
          </a:p>
          <a:p>
            <a:pPr>
              <a:lnSpc>
                <a:spcPct val="90000"/>
              </a:lnSpc>
              <a:buNone/>
            </a:pP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assessment: essay or personal communication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5" grpId="0" animBg="1"/>
      <p:bldP spid="819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2"/>
          <p:cNvSpPr>
            <a:spLocks noChangeArrowheads="1"/>
          </p:cNvSpPr>
          <p:nvPr/>
        </p:nvSpPr>
        <p:spPr bwMode="auto">
          <a:xfrm>
            <a:off x="577850" y="5319713"/>
            <a:ext cx="1587500" cy="444500"/>
          </a:xfrm>
          <a:prstGeom prst="ellipse">
            <a:avLst/>
          </a:prstGeom>
          <a:gradFill rotWithShape="0">
            <a:gsLst>
              <a:gs pos="0">
                <a:srgbClr val="FC0128"/>
              </a:gs>
              <a:gs pos="50000">
                <a:srgbClr val="FD4D68"/>
              </a:gs>
              <a:gs pos="100000">
                <a:srgbClr val="FC0128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auto">
          <a:xfrm>
            <a:off x="577850" y="4965700"/>
            <a:ext cx="1333500" cy="368300"/>
          </a:xfrm>
          <a:prstGeom prst="ellipse">
            <a:avLst/>
          </a:prstGeom>
          <a:gradFill rotWithShape="0">
            <a:gsLst>
              <a:gs pos="0">
                <a:srgbClr val="618FFD"/>
              </a:gs>
              <a:gs pos="50000">
                <a:srgbClr val="90B0FE"/>
              </a:gs>
              <a:gs pos="100000">
                <a:srgbClr val="618FFD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/>
            <a:r>
              <a:rPr lang="en-US" dirty="0">
                <a:ea typeface="ＭＳ Ｐゴシック" pitchFamily="19" charset="-128"/>
                <a:cs typeface="ＭＳ Ｐゴシック" pitchFamily="19" charset="-128"/>
              </a:rPr>
              <a:t>Learning Targets: </a:t>
            </a:r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Skill/Process</a:t>
            </a:r>
            <a:endParaRPr lang="en-US" dirty="0"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914400" y="1600200"/>
            <a:ext cx="34591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Students will be able to….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71500" y="2062163"/>
            <a:ext cx="8153400" cy="4114800"/>
          </a:xfrm>
          <a:noFill/>
        </p:spPr>
        <p:txBody>
          <a:bodyPr/>
          <a:lstStyle/>
          <a:p>
            <a:r>
              <a:rPr lang="en-US" sz="2400" dirty="0"/>
              <a:t>make inferences about character traits that </a:t>
            </a:r>
            <a:r>
              <a:rPr lang="en-US" sz="2400" dirty="0" smtClean="0"/>
              <a:t>support </a:t>
            </a:r>
            <a:r>
              <a:rPr lang="en-US" sz="2400" dirty="0"/>
              <a:t>characters’ abilities to build relationships across differences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; </a:t>
            </a:r>
          </a:p>
          <a:p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glean information from primary 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sources;</a:t>
            </a:r>
          </a:p>
          <a:p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use the strategy of “reading-on” to comprehend words and ideas in complex text</a:t>
            </a: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;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  </a:t>
            </a:r>
          </a:p>
          <a:p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use the text animation feature of Power Point, including “effects,” and “order and timing.” </a:t>
            </a:r>
          </a:p>
          <a:p>
            <a:pPr>
              <a:buNone/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evidence: student produces slides using these features</a:t>
            </a:r>
          </a:p>
          <a:p>
            <a:pPr>
              <a:lnSpc>
                <a:spcPct val="70000"/>
              </a:lnSpc>
              <a:buNone/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assessment: performance assessment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9" grpId="0" animBg="1"/>
      <p:bldP spid="9221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val 2"/>
          <p:cNvSpPr>
            <a:spLocks noChangeArrowheads="1"/>
          </p:cNvSpPr>
          <p:nvPr/>
        </p:nvSpPr>
        <p:spPr bwMode="auto">
          <a:xfrm>
            <a:off x="449263" y="4648200"/>
            <a:ext cx="1671637" cy="444500"/>
          </a:xfrm>
          <a:prstGeom prst="ellipse">
            <a:avLst/>
          </a:prstGeom>
          <a:gradFill rotWithShape="0">
            <a:gsLst>
              <a:gs pos="0">
                <a:srgbClr val="FC0128"/>
              </a:gs>
              <a:gs pos="50000">
                <a:srgbClr val="FD677E"/>
              </a:gs>
              <a:gs pos="100000">
                <a:srgbClr val="FC0128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431800" y="3962400"/>
            <a:ext cx="1371600" cy="368300"/>
          </a:xfrm>
          <a:prstGeom prst="ellipse">
            <a:avLst/>
          </a:prstGeom>
          <a:gradFill rotWithShape="0">
            <a:gsLst>
              <a:gs pos="0">
                <a:srgbClr val="618FFD"/>
              </a:gs>
              <a:gs pos="50000">
                <a:srgbClr val="B0C7FE"/>
              </a:gs>
              <a:gs pos="100000">
                <a:srgbClr val="618FFD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/>
            <a:r>
              <a:rPr lang="en-US" dirty="0">
                <a:ea typeface="ＭＳ Ｐゴシック" pitchFamily="19" charset="-128"/>
                <a:cs typeface="ＭＳ Ｐゴシック" pitchFamily="19" charset="-128"/>
              </a:rPr>
              <a:t>Learning Targets: Dispositions</a:t>
            </a:r>
          </a:p>
        </p:txBody>
      </p:sp>
      <p:sp>
        <p:nvSpPr>
          <p:cNvPr id="27653" name="TextBox 5"/>
          <p:cNvSpPr txBox="1">
            <a:spLocks noChangeArrowheads="1"/>
          </p:cNvSpPr>
          <p:nvPr/>
        </p:nvSpPr>
        <p:spPr bwMode="auto">
          <a:xfrm>
            <a:off x="914400" y="1483518"/>
            <a:ext cx="5676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Students will value, enjoy, appreciate, etc….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82600" y="1945481"/>
            <a:ext cx="8229600" cy="3576637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value divergent scientific thinking;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enjoy speaking Spanish;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appreciate the use of history as a tool to understand the present;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value perseverance in mathematical problem solving. </a:t>
            </a:r>
          </a:p>
          <a:p>
            <a:pPr>
              <a:lnSpc>
                <a:spcPct val="90000"/>
              </a:lnSpc>
              <a:buNone/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evidence: students persist with their own problem solving efforts before consulting the teacher or their peers.   </a:t>
            </a:r>
          </a:p>
          <a:p>
            <a:pPr>
              <a:lnSpc>
                <a:spcPct val="90000"/>
              </a:lnSpc>
              <a:buNone/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assessment: personal communication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 animBg="1"/>
      <p:bldP spid="1024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  Target =&gt; </a:t>
            </a:r>
            <a:r>
              <a:rPr lang="en-US" u="sng" dirty="0" smtClean="0">
                <a:ea typeface="ＭＳ Ｐゴシック" pitchFamily="19" charset="-128"/>
                <a:cs typeface="ＭＳ Ｐゴシック" pitchFamily="19" charset="-128"/>
              </a:rPr>
              <a:t>Evidence</a:t>
            </a:r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 =&gt;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186" y="2324834"/>
            <a:ext cx="7791450" cy="3161566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 fontScale="85000" lnSpcReduction="10000"/>
          </a:bodyPr>
          <a:lstStyle/>
          <a:p>
            <a:pPr>
              <a:buFont typeface="Arial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Facts</a:t>
            </a:r>
          </a:p>
          <a:p>
            <a:pPr marL="914400" lvl="2" indent="0"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• </a:t>
            </a:r>
            <a:r>
              <a:rPr lang="en-US" dirty="0" smtClean="0">
                <a:solidFill>
                  <a:srgbClr val="FF0000"/>
                </a:solidFill>
              </a:rPr>
              <a:t>”Students will know that …”</a:t>
            </a:r>
          </a:p>
          <a:p>
            <a:pPr>
              <a:buFont typeface="Arial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Concepts/Generalizations</a:t>
            </a:r>
          </a:p>
          <a:p>
            <a:pPr marL="914400" lvl="2" indent="0"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• </a:t>
            </a:r>
            <a:r>
              <a:rPr lang="en-US" dirty="0" smtClean="0">
                <a:solidFill>
                  <a:srgbClr val="FF0000"/>
                </a:solidFill>
              </a:rPr>
              <a:t>“Students will understand that …”</a:t>
            </a:r>
            <a:endParaRPr lang="en-US" dirty="0" smtClean="0"/>
          </a:p>
          <a:p>
            <a:pPr>
              <a:buFont typeface="Arial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Skills/Processes</a:t>
            </a:r>
          </a:p>
          <a:p>
            <a:pPr marL="914400" lvl="2" indent="0"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• </a:t>
            </a:r>
            <a:r>
              <a:rPr lang="en-US" dirty="0" smtClean="0">
                <a:solidFill>
                  <a:srgbClr val="FF0000"/>
                </a:solidFill>
              </a:rPr>
              <a:t>“Students will be able to …” 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Font typeface="Arial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Dispositions</a:t>
            </a:r>
          </a:p>
          <a:p>
            <a:pPr lvl="2">
              <a:defRPr/>
            </a:pPr>
            <a:r>
              <a:rPr lang="en-US" dirty="0" smtClean="0">
                <a:solidFill>
                  <a:srgbClr val="FF0000"/>
                </a:solidFill>
              </a:rPr>
              <a:t>“Students will enjoy / appreciate / value, etc. …”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685800" y="1417638"/>
            <a:ext cx="65220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What does it </a:t>
            </a:r>
            <a:r>
              <a:rPr lang="en-US" sz="2400" i="1" u="sng" dirty="0">
                <a:solidFill>
                  <a:srgbClr val="000000"/>
                </a:solidFill>
              </a:rPr>
              <a:t>look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i="1" u="sng" dirty="0">
                <a:solidFill>
                  <a:srgbClr val="000000"/>
                </a:solidFill>
              </a:rPr>
              <a:t>like</a:t>
            </a:r>
            <a:r>
              <a:rPr lang="en-US" sz="2400" dirty="0">
                <a:solidFill>
                  <a:srgbClr val="000000"/>
                </a:solidFill>
              </a:rPr>
              <a:t> when students are achieving </a:t>
            </a:r>
          </a:p>
          <a:p>
            <a:r>
              <a:rPr lang="en-US" sz="2400" dirty="0">
                <a:solidFill>
                  <a:srgbClr val="000000"/>
                </a:solidFill>
              </a:rPr>
              <a:t>the following kinds of targets</a:t>
            </a:r>
            <a:r>
              <a:rPr lang="en-US" sz="2400" dirty="0" smtClean="0">
                <a:solidFill>
                  <a:srgbClr val="000000"/>
                </a:solidFill>
              </a:rPr>
              <a:t>?  </a:t>
            </a:r>
            <a:endParaRPr lang="en-US" sz="2400" dirty="0">
              <a:solidFill>
                <a:srgbClr val="000000"/>
              </a:solidFill>
            </a:endParaRPr>
          </a:p>
        </p:txBody>
      </p:sp>
      <p:graphicFrame>
        <p:nvGraphicFramePr>
          <p:cNvPr id="44034" name="Object 2"/>
          <p:cNvGraphicFramePr>
            <a:graphicFrameLocks/>
          </p:cNvGraphicFramePr>
          <p:nvPr/>
        </p:nvGraphicFramePr>
        <p:xfrm>
          <a:off x="6858000" y="1981200"/>
          <a:ext cx="1989138" cy="210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3" name="Microsoft ClipArt Gallery" r:id="rId3" imgW="3467100" imgH="3467100" progId="">
                  <p:embed/>
                </p:oleObj>
              </mc:Choice>
              <mc:Fallback>
                <p:oleObj name="Microsoft ClipArt Gallery" r:id="rId3" imgW="3467100" imgH="3467100" progId="">
                  <p:embed/>
                  <p:pic>
                    <p:nvPicPr>
                      <p:cNvPr id="0" name="Picture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1981200"/>
                        <a:ext cx="1989138" cy="2103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236538" y="5511800"/>
            <a:ext cx="8610600" cy="1219200"/>
            <a:chOff x="236538" y="5511800"/>
            <a:chExt cx="8610600" cy="1219200"/>
          </a:xfrm>
        </p:grpSpPr>
        <p:sp>
          <p:nvSpPr>
            <p:cNvPr id="5" name="TextBox 3"/>
            <p:cNvSpPr txBox="1">
              <a:spLocks noChangeArrowheads="1"/>
            </p:cNvSpPr>
            <p:nvPr/>
          </p:nvSpPr>
          <p:spPr bwMode="auto">
            <a:xfrm>
              <a:off x="457200" y="5638800"/>
              <a:ext cx="822960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000000"/>
                  </a:solidFill>
                </a:rPr>
                <a:t>Write a learning target of your own and then write a statement of evidence for that target.  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36538" y="5511800"/>
              <a:ext cx="8610600" cy="1219200"/>
            </a:xfrm>
            <a:prstGeom prst="rect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76200" dir="18360000" algn="r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19" descr="sawzall_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9800" y="1981200"/>
            <a:ext cx="18542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80202"/>
            <a:ext cx="8229600" cy="279682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buSzPct val="60000"/>
              <a:buFont typeface="Times" pitchFamily="19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M.C. / Selected Response / Short Answer</a:t>
            </a:r>
          </a:p>
          <a:p>
            <a:pPr>
              <a:buSzPct val="60000"/>
              <a:buFont typeface="Times" pitchFamily="19" charset="0"/>
              <a:buChar char="•"/>
              <a:defRPr/>
            </a:pPr>
            <a:r>
              <a:rPr lang="en-US" dirty="0">
                <a:ea typeface="+mn-ea"/>
                <a:cs typeface="+mn-cs"/>
              </a:rPr>
              <a:t>Essay</a:t>
            </a:r>
          </a:p>
          <a:p>
            <a:pPr>
              <a:buSzPct val="60000"/>
              <a:buFont typeface="Times" pitchFamily="19" charset="0"/>
              <a:buChar char="•"/>
              <a:defRPr/>
            </a:pPr>
            <a:r>
              <a:rPr lang="en-US" dirty="0">
                <a:ea typeface="+mn-ea"/>
                <a:cs typeface="+mn-cs"/>
              </a:rPr>
              <a:t>Performance Assessment</a:t>
            </a:r>
          </a:p>
          <a:p>
            <a:pPr>
              <a:buSzPct val="60000"/>
              <a:buFont typeface="Times" pitchFamily="19" charset="0"/>
              <a:buChar char="•"/>
              <a:defRPr/>
            </a:pPr>
            <a:r>
              <a:rPr lang="en-US" dirty="0">
                <a:ea typeface="+mn-ea"/>
                <a:cs typeface="+mn-cs"/>
              </a:rPr>
              <a:t>Personal Communication</a:t>
            </a:r>
          </a:p>
        </p:txBody>
      </p:sp>
      <p:pic>
        <p:nvPicPr>
          <p:cNvPr id="19460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3819938">
            <a:off x="7512050" y="3917950"/>
            <a:ext cx="457200" cy="1460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461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1700" y="5867400"/>
            <a:ext cx="1460500" cy="622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462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133227">
            <a:off x="3693881" y="4985854"/>
            <a:ext cx="825500" cy="1460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464" name="Picture 13"/>
          <p:cNvPicPr>
            <a:picLocks noChangeAspect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 rot="-3187139">
            <a:off x="5004819" y="4047673"/>
            <a:ext cx="2344845" cy="234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4"/>
          <p:cNvPicPr>
            <a:picLocks noChangeAspect="1"/>
          </p:cNvPicPr>
          <p:nvPr/>
        </p:nvPicPr>
        <p:blipFill>
          <a:blip r:embed="rId7">
            <a:grayscl/>
          </a:blip>
          <a:srcRect t="24545" r="7272" b="20909"/>
          <a:stretch>
            <a:fillRect/>
          </a:stretch>
        </p:blipFill>
        <p:spPr bwMode="auto">
          <a:xfrm>
            <a:off x="381000" y="4701820"/>
            <a:ext cx="1981200" cy="1165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579310" y="1295400"/>
            <a:ext cx="723760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How do we give students a chance to give us the </a:t>
            </a:r>
          </a:p>
          <a:p>
            <a:r>
              <a:rPr lang="en-US" sz="2800" dirty="0">
                <a:solidFill>
                  <a:srgbClr val="000000"/>
                </a:solidFill>
              </a:rPr>
              <a:t>e</a:t>
            </a:r>
            <a:r>
              <a:rPr lang="en-US" sz="2800" dirty="0" smtClean="0">
                <a:solidFill>
                  <a:srgbClr val="000000"/>
                </a:solidFill>
              </a:rPr>
              <a:t>vidence we require of them? 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  Target =&gt; Evidence =&gt; </a:t>
            </a:r>
            <a:r>
              <a:rPr lang="en-US" u="sng" dirty="0" smtClean="0">
                <a:ea typeface="ＭＳ Ｐゴシック" pitchFamily="19" charset="-128"/>
                <a:cs typeface="ＭＳ Ｐゴシック" pitchFamily="19" charset="-128"/>
              </a:rPr>
              <a:t>Assessment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 algn="l"/>
            <a:r>
              <a:rPr lang="en-US" dirty="0" smtClean="0"/>
              <a:t>A Quiz….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1" y="1443038"/>
            <a:ext cx="8610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kern="1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Please select one of the following descriptors to characterize the </a:t>
            </a:r>
          </a:p>
          <a:p>
            <a:r>
              <a:rPr lang="en-US" sz="2400" kern="1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quality of the match between each target type and assessment method.	    </a:t>
            </a:r>
            <a:r>
              <a:rPr lang="en-US" sz="2400" b="1" kern="1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Excellent    -    Good    -    Fair    -    Poor    </a:t>
            </a:r>
            <a:endParaRPr lang="en-US" sz="2400" b="1" kern="10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601624"/>
              </p:ext>
            </p:extLst>
          </p:nvPr>
        </p:nvGraphicFramePr>
        <p:xfrm>
          <a:off x="228600" y="3276600"/>
          <a:ext cx="8458200" cy="302661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91640"/>
                <a:gridCol w="1691640"/>
                <a:gridCol w="1691640"/>
                <a:gridCol w="1691640"/>
                <a:gridCol w="1691640"/>
              </a:tblGrid>
              <a:tr h="990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Selected Response/ MC/ Short Answer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Essay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Performance Assessment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Personal Communication</a:t>
                      </a:r>
                      <a:endParaRPr lang="en-US" dirty="0"/>
                    </a:p>
                  </a:txBody>
                  <a:tcPr/>
                </a:tc>
              </a:tr>
              <a:tr h="46531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Fact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6531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Concept/Generalization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6531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Skill /</a:t>
                      </a:r>
                      <a:r>
                        <a:rPr lang="en-US" b="1" baseline="0" dirty="0" smtClean="0"/>
                        <a:t> Process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6531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Disposition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1752600"/>
            <a:ext cx="3200400" cy="3200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We need a way to keep track of all the evidence we get from these assessment and to provide consistent and directed feedback to learners.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  Target =&gt; Evidence =&gt; Assessment</a:t>
            </a:r>
            <a:br>
              <a:rPr lang="en-US" dirty="0" smtClean="0">
                <a:ea typeface="ＭＳ Ｐゴシック" pitchFamily="19" charset="-128"/>
                <a:cs typeface="ＭＳ Ｐゴシック" pitchFamily="19" charset="-128"/>
              </a:rPr>
            </a:br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Now what?  </a:t>
            </a:r>
          </a:p>
        </p:txBody>
      </p:sp>
    </p:spTree>
    <p:extLst>
      <p:ext uri="{BB962C8B-B14F-4D97-AF65-F5344CB8AC3E}">
        <p14:creationId xmlns:p14="http://schemas.microsoft.com/office/powerpoint/2010/main" val="2082895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Big Ideas &amp; Key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 fontScale="92500" lnSpcReduction="10000"/>
          </a:bodyPr>
          <a:lstStyle/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dirty="0" smtClean="0"/>
              <a:t>How does assessment fit into the teaching/learning process?  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dirty="0" smtClean="0"/>
              <a:t>Learning targets - why should I care?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dirty="0" smtClean="0"/>
              <a:t>Evidence – what’s that?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dirty="0" smtClean="0"/>
              <a:t>Assessment methods - what are my options?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dirty="0" smtClean="0"/>
              <a:t>Scoring guides – what are those?  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dirty="0" smtClean="0"/>
              <a:t>How do I put it all together?   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00200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0"/>
                <a:cs typeface="ＭＳ Ｐゴシック" charset="0"/>
              </a:rPr>
              <a:t>Scoring Guides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5488" y="2312726"/>
            <a:ext cx="7772400" cy="3048000"/>
          </a:xfrm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charset="0"/>
                <a:cs typeface="ＭＳ Ｐゴシック" charset="0"/>
              </a:rPr>
              <a:t>Answer Keys    </a:t>
            </a:r>
          </a:p>
          <a:p>
            <a:r>
              <a:rPr lang="en-US" dirty="0" smtClean="0">
                <a:ea typeface="ＭＳ Ｐゴシック" charset="0"/>
                <a:cs typeface="ＭＳ Ｐゴシック" charset="0"/>
              </a:rPr>
              <a:t>Checklists</a:t>
            </a:r>
            <a:r>
              <a:rPr lang="en-US" dirty="0" smtClean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latin typeface="Charcoal" charset="0"/>
                <a:ea typeface="ＭＳ Ｐゴシック" charset="0"/>
                <a:cs typeface="ＭＳ Ｐゴシック" charset="0"/>
              </a:rPr>
              <a:t>√</a:t>
            </a:r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Rating Scales    </a:t>
            </a:r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____|____|____|____|____</a:t>
            </a: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Rubrics  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4404769" y="3721100"/>
            <a:ext cx="3079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dirty="0" smtClean="0"/>
              <a:t>1         </a:t>
            </a:r>
            <a:r>
              <a:rPr lang="en-US" dirty="0"/>
              <a:t>2          3          4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2007926"/>
            <a:ext cx="1219200" cy="1219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5746" y="4343400"/>
            <a:ext cx="2840254" cy="2133462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1385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ChangeArrowheads="1"/>
          </p:cNvSpPr>
          <p:nvPr/>
        </p:nvSpPr>
        <p:spPr bwMode="auto">
          <a:xfrm>
            <a:off x="1600200" y="381000"/>
            <a:ext cx="6477000" cy="312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ctr">
            <a:prstTxWarp prst="textNoShape">
              <a:avLst/>
            </a:prstTxWarp>
          </a:bodyPr>
          <a:lstStyle/>
          <a:p>
            <a:r>
              <a:rPr lang="en-US" sz="3600" dirty="0">
                <a:solidFill>
                  <a:srgbClr val="000000"/>
                </a:solidFill>
              </a:rPr>
              <a:t>In order to assess we must elicit, observe, and interpret external indicators of an internal state.</a:t>
            </a:r>
            <a:r>
              <a:rPr lang="en-US" sz="3600" dirty="0">
                <a:solidFill>
                  <a:schemeClr val="bg2"/>
                </a:solidFill>
              </a:rPr>
              <a:t/>
            </a:r>
            <a:br>
              <a:rPr lang="en-US" sz="3600" dirty="0">
                <a:solidFill>
                  <a:schemeClr val="bg2"/>
                </a:solidFill>
              </a:rPr>
            </a:br>
            <a:endParaRPr lang="en-US" sz="4000" dirty="0">
              <a:solidFill>
                <a:schemeClr val="bg2"/>
              </a:solidFill>
            </a:endParaRP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4800600"/>
            <a:ext cx="2184400" cy="16383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2514600" y="2971800"/>
            <a:ext cx="4648365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Inferences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6"/>
          <p:cNvSpPr txBox="1">
            <a:spLocks noChangeArrowheads="1"/>
          </p:cNvSpPr>
          <p:nvPr/>
        </p:nvSpPr>
        <p:spPr bwMode="auto">
          <a:xfrm>
            <a:off x="152400" y="201613"/>
            <a:ext cx="80772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4400" dirty="0">
                <a:latin typeface="+mn-lt"/>
              </a:rPr>
              <a:t>The Valentine </a:t>
            </a:r>
            <a:r>
              <a:rPr lang="en-US" sz="4400" dirty="0" smtClean="0">
                <a:latin typeface="+mn-lt"/>
              </a:rPr>
              <a:t>Creation </a:t>
            </a:r>
            <a:r>
              <a:rPr lang="en-US" sz="4400" dirty="0">
                <a:latin typeface="+mn-lt"/>
              </a:rPr>
              <a:t>Workshop</a:t>
            </a:r>
          </a:p>
        </p:txBody>
      </p:sp>
      <p:pic>
        <p:nvPicPr>
          <p:cNvPr id="1843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" t="1352" r="5261" b="2702"/>
          <a:stretch>
            <a:fillRect/>
          </a:stretch>
        </p:blipFill>
        <p:spPr bwMode="auto">
          <a:xfrm>
            <a:off x="381000" y="1295400"/>
            <a:ext cx="39624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19200"/>
            <a:ext cx="382905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4872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/>
          <p:cNvPicPr>
            <a:picLocks noChangeAspect="1" noChangeArrowheads="1"/>
          </p:cNvPicPr>
          <p:nvPr/>
        </p:nvPicPr>
        <p:blipFill>
          <a:blip r:embed="rId2">
            <a:lum bright="36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" t="1352" r="5261" b="2702"/>
          <a:stretch>
            <a:fillRect/>
          </a:stretch>
        </p:blipFill>
        <p:spPr bwMode="auto">
          <a:xfrm>
            <a:off x="381000" y="1295400"/>
            <a:ext cx="39624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8"/>
          <p:cNvPicPr>
            <a:picLocks noChangeAspect="1" noChangeArrowheads="1"/>
          </p:cNvPicPr>
          <p:nvPr/>
        </p:nvPicPr>
        <p:blipFill>
          <a:blip r:embed="rId3">
            <a:lum bright="36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19200"/>
            <a:ext cx="382905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tangle 5"/>
          <p:cNvSpPr>
            <a:spLocks noGrp="1" noChangeArrowheads="1"/>
          </p:cNvSpPr>
          <p:nvPr>
            <p:ph type="body" idx="1"/>
          </p:nvPr>
        </p:nvSpPr>
        <p:spPr>
          <a:solidFill>
            <a:schemeClr val="bg1">
              <a:lumMod val="75000"/>
              <a:alpha val="66000"/>
            </a:schemeClr>
          </a:solidFill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dirty="0"/>
              <a:t>What are the important outcomes for your graduates?  </a:t>
            </a:r>
            <a:r>
              <a:rPr lang="en-US" dirty="0" smtClean="0"/>
              <a:t>Pick two.  </a:t>
            </a:r>
            <a:r>
              <a:rPr lang="en-US" sz="2400" dirty="0" smtClean="0"/>
              <a:t>(</a:t>
            </a:r>
            <a:r>
              <a:rPr lang="en-US" sz="2400" dirty="0"/>
              <a:t>Learning Targets)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/>
              <a:t>How will you know that graduates have achieved these outcomes?  </a:t>
            </a:r>
            <a:r>
              <a:rPr lang="en-US" sz="2400" dirty="0"/>
              <a:t>(Evidence)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/>
              <a:t>How will you give them a chance to demonstrate their achievement?</a:t>
            </a:r>
            <a:r>
              <a:rPr lang="en-US" sz="2400" dirty="0"/>
              <a:t>  (Assessment)</a:t>
            </a:r>
            <a:endParaRPr lang="en-US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124200" y="5386387"/>
            <a:ext cx="32792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3600" i="1" dirty="0">
                <a:latin typeface="+mn-lt"/>
              </a:rPr>
              <a:t>Create a </a:t>
            </a:r>
            <a:r>
              <a:rPr lang="en-US" sz="3600" i="1" dirty="0" smtClean="0">
                <a:latin typeface="+mn-lt"/>
              </a:rPr>
              <a:t>rubric.</a:t>
            </a:r>
            <a:endParaRPr lang="en-US" sz="3600" i="1" dirty="0">
              <a:latin typeface="+mn-lt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2400" y="201613"/>
            <a:ext cx="80772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4400" dirty="0">
                <a:latin typeface="+mn-lt"/>
              </a:rPr>
              <a:t>The Valentine </a:t>
            </a:r>
            <a:r>
              <a:rPr lang="en-US" sz="4400" dirty="0" smtClean="0">
                <a:latin typeface="+mn-lt"/>
              </a:rPr>
              <a:t>Creation </a:t>
            </a:r>
            <a:r>
              <a:rPr lang="en-US" sz="4400" dirty="0">
                <a:latin typeface="+mn-lt"/>
              </a:rPr>
              <a:t>Workshop</a:t>
            </a:r>
          </a:p>
        </p:txBody>
      </p:sp>
    </p:spTree>
    <p:extLst>
      <p:ext uri="{BB962C8B-B14F-4D97-AF65-F5344CB8AC3E}">
        <p14:creationId xmlns:p14="http://schemas.microsoft.com/office/powerpoint/2010/main" val="1795188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build="p" autoUpdateAnimBg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 descr="JackOLant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152400" y="201613"/>
            <a:ext cx="37020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2800">
                <a:solidFill>
                  <a:schemeClr val="bg1"/>
                </a:solidFill>
                <a:latin typeface="Arial" charset="0"/>
              </a:rPr>
              <a:t>The Pumpkin Carving </a:t>
            </a:r>
          </a:p>
          <a:p>
            <a:r>
              <a:rPr lang="en-US" sz="2800">
                <a:solidFill>
                  <a:schemeClr val="bg1"/>
                </a:solidFill>
                <a:latin typeface="Arial" charset="0"/>
              </a:rPr>
              <a:t>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272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JackOLantern"/>
          <p:cNvPicPr>
            <a:picLocks noChangeAspect="1" noChangeArrowheads="1"/>
          </p:cNvPicPr>
          <p:nvPr/>
        </p:nvPicPr>
        <p:blipFill>
          <a:blip r:embed="rId3">
            <a:lum bright="72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What are the important outcomes for your graduates?  </a:t>
            </a:r>
            <a:r>
              <a:rPr lang="en-US" sz="2400">
                <a:latin typeface="Arial" charset="0"/>
              </a:rPr>
              <a:t>(Learning Targets)</a:t>
            </a:r>
          </a:p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How will you know that graduates have achieved these outcomes?  </a:t>
            </a:r>
            <a:r>
              <a:rPr lang="en-US" sz="2400">
                <a:latin typeface="Arial" charset="0"/>
              </a:rPr>
              <a:t>(Evidence)</a:t>
            </a:r>
          </a:p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How will you give them a chance to demonstrate their achievement?</a:t>
            </a:r>
            <a:r>
              <a:rPr lang="en-US" sz="2400">
                <a:latin typeface="Arial" charset="0"/>
              </a:rPr>
              <a:t>  (Assessment)</a:t>
            </a:r>
            <a:endParaRPr lang="en-US">
              <a:latin typeface="Times" charset="0"/>
            </a:endParaRPr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152400" y="201613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2800" dirty="0">
                <a:latin typeface="Arial" charset="0"/>
              </a:rPr>
              <a:t>The Pumpkin Carving </a:t>
            </a:r>
            <a:r>
              <a:rPr lang="en-US" sz="2800" dirty="0" smtClean="0">
                <a:latin typeface="Arial" charset="0"/>
              </a:rPr>
              <a:t>Workshop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4800" y="5803106"/>
            <a:ext cx="8839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3000" i="1" dirty="0">
                <a:solidFill>
                  <a:srgbClr val="FF0000"/>
                </a:solidFill>
              </a:rPr>
              <a:t>Create </a:t>
            </a:r>
            <a:r>
              <a:rPr lang="en-US" sz="3000" i="1" dirty="0" smtClean="0">
                <a:solidFill>
                  <a:srgbClr val="FF0000"/>
                </a:solidFill>
              </a:rPr>
              <a:t>a learning target, evidence, and a scoring guide</a:t>
            </a:r>
            <a:endParaRPr lang="en-US" sz="3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149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810500" cy="1143000"/>
          </a:xfrm>
        </p:spPr>
        <p:txBody>
          <a:bodyPr>
            <a:normAutofit fontScale="90000"/>
          </a:bodyPr>
          <a:lstStyle/>
          <a:p>
            <a:r>
              <a:rPr lang="en-US" sz="4200" b="1" dirty="0" smtClean="0">
                <a:ea typeface="ＭＳ Ｐゴシック" charset="0"/>
                <a:cs typeface="ＭＳ Ｐゴシック" charset="0"/>
              </a:rPr>
              <a:t>Scoring Guides:</a:t>
            </a:r>
            <a:br>
              <a:rPr lang="en-US" sz="4200" b="1" dirty="0" smtClean="0">
                <a:ea typeface="ＭＳ Ｐゴシック" charset="0"/>
                <a:cs typeface="ＭＳ Ｐゴシック" charset="0"/>
              </a:rPr>
            </a:br>
            <a:r>
              <a:rPr lang="en-US" sz="4200" dirty="0" smtClean="0">
                <a:ea typeface="ＭＳ Ｐゴシック" charset="0"/>
                <a:cs typeface="ＭＳ Ｐゴシック" charset="0"/>
              </a:rPr>
              <a:t>Answer Keys, Checklists</a:t>
            </a:r>
            <a:r>
              <a:rPr lang="en-US" sz="4200" dirty="0">
                <a:ea typeface="ＭＳ Ｐゴシック" charset="0"/>
                <a:cs typeface="ＭＳ Ｐゴシック" charset="0"/>
              </a:rPr>
              <a:t>, </a:t>
            </a:r>
            <a:r>
              <a:rPr lang="en-US" sz="4200" dirty="0" smtClean="0">
                <a:ea typeface="ＭＳ Ｐゴシック" charset="0"/>
                <a:cs typeface="ＭＳ Ｐゴシック" charset="0"/>
              </a:rPr>
              <a:t/>
            </a:r>
            <a:br>
              <a:rPr lang="en-US" sz="4200" dirty="0" smtClean="0">
                <a:ea typeface="ＭＳ Ｐゴシック" charset="0"/>
                <a:cs typeface="ＭＳ Ｐゴシック" charset="0"/>
              </a:rPr>
            </a:br>
            <a:r>
              <a:rPr lang="en-US" sz="4200" dirty="0" smtClean="0">
                <a:ea typeface="ＭＳ Ｐゴシック" charset="0"/>
                <a:cs typeface="ＭＳ Ｐゴシック" charset="0"/>
              </a:rPr>
              <a:t>Rating </a:t>
            </a:r>
            <a:r>
              <a:rPr lang="en-US" sz="4200" dirty="0">
                <a:ea typeface="ＭＳ Ｐゴシック" charset="0"/>
                <a:cs typeface="ＭＳ Ｐゴシック" charset="0"/>
              </a:rPr>
              <a:t>Scales </a:t>
            </a:r>
            <a:r>
              <a:rPr lang="en-US" sz="4200" dirty="0" smtClean="0">
                <a:ea typeface="ＭＳ Ｐゴシック" charset="0"/>
                <a:cs typeface="ＭＳ Ｐゴシック" charset="0"/>
              </a:rPr>
              <a:t>&amp; </a:t>
            </a:r>
            <a:r>
              <a:rPr lang="en-US" sz="4200" dirty="0">
                <a:ea typeface="ＭＳ Ｐゴシック" charset="0"/>
                <a:cs typeface="ＭＳ Ｐゴシック" charset="0"/>
              </a:rPr>
              <a:t>Rubrics</a:t>
            </a:r>
          </a:p>
        </p:txBody>
      </p:sp>
      <p:grpSp>
        <p:nvGrpSpPr>
          <p:cNvPr id="9" name="Group 19"/>
          <p:cNvGrpSpPr>
            <a:grpSpLocks/>
          </p:cNvGrpSpPr>
          <p:nvPr/>
        </p:nvGrpSpPr>
        <p:grpSpPr bwMode="auto">
          <a:xfrm>
            <a:off x="723900" y="3631002"/>
            <a:ext cx="7696200" cy="685800"/>
            <a:chOff x="384" y="2001"/>
            <a:chExt cx="4352" cy="318"/>
          </a:xfrm>
        </p:grpSpPr>
        <p:sp>
          <p:nvSpPr>
            <p:cNvPr id="10" name="WordArt 5"/>
            <p:cNvSpPr>
              <a:spLocks noChangeArrowheads="1" noChangeShapeType="1" noTextEdit="1"/>
            </p:cNvSpPr>
            <p:nvPr/>
          </p:nvSpPr>
          <p:spPr bwMode="auto">
            <a:xfrm>
              <a:off x="384" y="2001"/>
              <a:ext cx="2112" cy="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 dirty="0">
                  <a:solidFill>
                    <a:srgbClr val="336699"/>
                  </a:solidFill>
                  <a:effectLst>
                    <a:outerShdw blurRad="63500" dist="46662" dir="2115817" algn="ctr" rotWithShape="0">
                      <a:srgbClr val="C0C0C0">
                        <a:alpha val="74997"/>
                      </a:srgbClr>
                    </a:outerShdw>
                  </a:effectLst>
                  <a:latin typeface="Arial"/>
                  <a:ea typeface="Arial"/>
                  <a:cs typeface="Arial"/>
                </a:rPr>
                <a:t>Cognitive Processes  =&gt;</a:t>
              </a:r>
            </a:p>
          </p:txBody>
        </p:sp>
        <p:sp>
          <p:nvSpPr>
            <p:cNvPr id="11" name="WordArt 6"/>
            <p:cNvSpPr>
              <a:spLocks noChangeArrowheads="1" noChangeShapeType="1" noTextEdit="1"/>
            </p:cNvSpPr>
            <p:nvPr/>
          </p:nvSpPr>
          <p:spPr bwMode="auto">
            <a:xfrm>
              <a:off x="2688" y="2001"/>
              <a:ext cx="2048" cy="31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solidFill>
                    <a:srgbClr val="336699"/>
                  </a:solidFill>
                  <a:effectLst>
                    <a:outerShdw blurRad="63500" dist="46662" dir="2115817" algn="ctr" rotWithShape="0">
                      <a:srgbClr val="C0C0C0">
                        <a:alpha val="74997"/>
                      </a:srgbClr>
                    </a:outerShdw>
                  </a:effectLst>
                  <a:latin typeface="Times New Roman"/>
                  <a:ea typeface="Times New Roman"/>
                  <a:cs typeface="Times New Roman"/>
                </a:rPr>
                <a:t>Self Monitoring Learners</a:t>
              </a:r>
            </a:p>
          </p:txBody>
        </p:sp>
      </p:grpSp>
      <p:sp>
        <p:nvSpPr>
          <p:cNvPr id="12" name="WordArt 7"/>
          <p:cNvSpPr>
            <a:spLocks noChangeArrowheads="1" noChangeShapeType="1" noTextEdit="1"/>
          </p:cNvSpPr>
          <p:nvPr/>
        </p:nvSpPr>
        <p:spPr bwMode="auto">
          <a:xfrm>
            <a:off x="1473200" y="2921000"/>
            <a:ext cx="6197600" cy="419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kern="10" dirty="0">
                <a:solidFill>
                  <a:srgbClr val="336699"/>
                </a:solidFill>
                <a:effectLst>
                  <a:outerShdw blurRad="63500" dist="46662" dir="2115817" algn="ctr" rotWithShape="0">
                    <a:srgbClr val="C0C0C0">
                      <a:alpha val="74997"/>
                    </a:srgbClr>
                  </a:outerShdw>
                </a:effectLst>
                <a:latin typeface="Arial"/>
                <a:ea typeface="Arial"/>
                <a:cs typeface="Arial"/>
              </a:rPr>
              <a:t>Active Construction of Understanding</a:t>
            </a:r>
          </a:p>
        </p:txBody>
      </p:sp>
      <p:grpSp>
        <p:nvGrpSpPr>
          <p:cNvPr id="14" name="Group 20"/>
          <p:cNvGrpSpPr>
            <a:grpSpLocks/>
          </p:cNvGrpSpPr>
          <p:nvPr/>
        </p:nvGrpSpPr>
        <p:grpSpPr bwMode="auto">
          <a:xfrm>
            <a:off x="0" y="4678364"/>
            <a:ext cx="9144000" cy="2179638"/>
            <a:chOff x="0" y="2947"/>
            <a:chExt cx="5760" cy="1373"/>
          </a:xfrm>
        </p:grpSpPr>
        <p:pic>
          <p:nvPicPr>
            <p:cNvPr id="16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949"/>
              <a:ext cx="1488" cy="1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" y="2956"/>
              <a:ext cx="1920" cy="1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0" y="2947"/>
              <a:ext cx="2400" cy="1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WordArt 7"/>
          <p:cNvSpPr>
            <a:spLocks noChangeArrowheads="1" noChangeShapeType="1" noTextEdit="1"/>
          </p:cNvSpPr>
          <p:nvPr/>
        </p:nvSpPr>
        <p:spPr bwMode="auto">
          <a:xfrm>
            <a:off x="2858621" y="2057400"/>
            <a:ext cx="32004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kern="10" dirty="0" smtClean="0">
                <a:solidFill>
                  <a:srgbClr val="336699"/>
                </a:solidFill>
                <a:effectLst>
                  <a:outerShdw blurRad="63500" dist="46662" dir="2115817" algn="ctr" rotWithShape="0">
                    <a:srgbClr val="C0C0C0">
                      <a:alpha val="74997"/>
                    </a:srgbClr>
                  </a:outerShdw>
                </a:effectLst>
                <a:latin typeface="Arial"/>
                <a:ea typeface="Arial"/>
                <a:cs typeface="Arial"/>
              </a:rPr>
              <a:t>Feedback</a:t>
            </a:r>
            <a:endParaRPr lang="en-US" kern="10" dirty="0">
              <a:solidFill>
                <a:srgbClr val="336699"/>
              </a:solidFill>
              <a:effectLst>
                <a:outerShdw blurRad="63500" dist="46662" dir="2115817" algn="ctr" rotWithShape="0">
                  <a:srgbClr val="C0C0C0">
                    <a:alpha val="74997"/>
                  </a:srgbClr>
                </a:outerShdw>
              </a:effectLst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4169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Checklists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68501"/>
            <a:ext cx="8229600" cy="3365500"/>
          </a:xfrm>
        </p:spPr>
        <p:txBody>
          <a:bodyPr/>
          <a:lstStyle/>
          <a:p>
            <a:r>
              <a:rPr lang="ja-JP" altLang="en-US" sz="28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800" dirty="0">
                <a:latin typeface="Times" charset="0"/>
                <a:ea typeface="ＭＳ Ｐゴシック" charset="0"/>
                <a:cs typeface="ＭＳ Ｐゴシック" charset="0"/>
              </a:rPr>
              <a:t>A checklist is a set of specific key behaviors that represent the competency or activity of interest</a:t>
            </a:r>
            <a:r>
              <a:rPr lang="ja-JP" altLang="en-US" sz="2800" dirty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endParaRPr lang="en-US" sz="2800" dirty="0">
              <a:latin typeface="Times" charset="0"/>
              <a:ea typeface="ＭＳ Ｐゴシック" charset="0"/>
              <a:cs typeface="ＭＳ Ｐゴシック" charset="0"/>
            </a:endParaRPr>
          </a:p>
          <a:p>
            <a:r>
              <a:rPr lang="en-US" sz="2800" dirty="0">
                <a:latin typeface="Times" charset="0"/>
                <a:ea typeface="ＭＳ Ｐゴシック" charset="0"/>
                <a:cs typeface="ＭＳ Ｐゴシック" charset="0"/>
              </a:rPr>
              <a:t>The behaviors should be concrete and observable. </a:t>
            </a:r>
          </a:p>
          <a:p>
            <a:r>
              <a:rPr lang="en-US" sz="2800" dirty="0">
                <a:latin typeface="Times" charset="0"/>
                <a:ea typeface="ＭＳ Ｐゴシック" charset="0"/>
                <a:cs typeface="ＭＳ Ｐゴシック" charset="0"/>
              </a:rPr>
              <a:t>The behaviors are either present or absent. </a:t>
            </a:r>
          </a:p>
          <a:p>
            <a:r>
              <a:rPr lang="en-US" sz="2800" dirty="0">
                <a:latin typeface="Times" charset="0"/>
                <a:ea typeface="ＭＳ Ｐゴシック" charset="0"/>
                <a:cs typeface="ＭＳ Ｐゴシック" charset="0"/>
              </a:rPr>
              <a:t>Checklists may be scored (yes: +1,   no: -1)</a:t>
            </a:r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73200"/>
            <a:ext cx="70485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724400"/>
            <a:ext cx="1446213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746125" y="6170613"/>
            <a:ext cx="57705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/>
              <a:t>Gredler, M. (1999). Classroom Assessment and Learning.  Longman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7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752600" y="4343400"/>
            <a:ext cx="56388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76200" dir="2700000">
              <a:srgbClr val="000000">
                <a:alpha val="43000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u="sng" dirty="0"/>
              <a:t>Item			Present		Absent</a:t>
            </a:r>
            <a:endParaRPr lang="en-US" dirty="0"/>
          </a:p>
          <a:p>
            <a:r>
              <a:rPr lang="en-US" sz="2000" dirty="0"/>
              <a:t>Outline of paragraph	   </a:t>
            </a:r>
            <a:r>
              <a:rPr lang="en-US" sz="2000" dirty="0" smtClean="0"/>
              <a:t>	____</a:t>
            </a:r>
            <a:r>
              <a:rPr lang="en-US" sz="2000" dirty="0"/>
              <a:t>		   ____</a:t>
            </a:r>
          </a:p>
          <a:p>
            <a:r>
              <a:rPr lang="en-US" sz="2000" dirty="0"/>
              <a:t>Topic Sentence		   </a:t>
            </a:r>
            <a:r>
              <a:rPr lang="en-US" sz="2000" dirty="0" smtClean="0"/>
              <a:t>	____</a:t>
            </a:r>
            <a:r>
              <a:rPr lang="en-US" sz="2000" dirty="0"/>
              <a:t>		   ____</a:t>
            </a:r>
          </a:p>
          <a:p>
            <a:r>
              <a:rPr lang="en-US" sz="2000" dirty="0"/>
              <a:t>Paragraph single topic	  	</a:t>
            </a:r>
            <a:r>
              <a:rPr lang="en-US" sz="2000" dirty="0" smtClean="0"/>
              <a:t> </a:t>
            </a:r>
            <a:r>
              <a:rPr lang="en-US" sz="2000" dirty="0"/>
              <a:t>____		   ____</a:t>
            </a:r>
          </a:p>
          <a:p>
            <a:r>
              <a:rPr lang="en-US" sz="2000" dirty="0"/>
              <a:t>Content in logical order	</a:t>
            </a:r>
            <a:r>
              <a:rPr lang="en-US" sz="2000" dirty="0" smtClean="0"/>
              <a:t> </a:t>
            </a:r>
            <a:r>
              <a:rPr lang="en-US" sz="2000" dirty="0"/>
              <a:t>____		   ____</a:t>
            </a:r>
          </a:p>
          <a:p>
            <a:r>
              <a:rPr lang="en-US" sz="2000" dirty="0"/>
              <a:t>Conclusion supported	   </a:t>
            </a:r>
            <a:r>
              <a:rPr lang="en-US" sz="2000" dirty="0" smtClean="0"/>
              <a:t>	____</a:t>
            </a:r>
            <a:r>
              <a:rPr lang="en-US" sz="2000" dirty="0"/>
              <a:t>		   ____</a:t>
            </a:r>
          </a:p>
          <a:p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8001000" cy="2057400"/>
          </a:xfrm>
        </p:spPr>
        <p:txBody>
          <a:bodyPr/>
          <a:lstStyle/>
          <a:p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Identify your target </a:t>
            </a:r>
            <a:r>
              <a:rPr lang="en-US" sz="2000">
                <a:latin typeface="Times" charset="0"/>
                <a:ea typeface="ＭＳ Ｐゴシック" charset="0"/>
                <a:cs typeface="ＭＳ Ｐゴシック" charset="0"/>
              </a:rPr>
              <a:t>(e.g., effective paragraph construction)</a:t>
            </a:r>
            <a:endParaRPr lang="en-US" sz="2400">
              <a:latin typeface="Times" charset="0"/>
              <a:ea typeface="ＭＳ Ｐゴシック" charset="0"/>
              <a:cs typeface="ＭＳ Ｐゴシック" charset="0"/>
            </a:endParaRPr>
          </a:p>
          <a:p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Construct a list of observable component behaviors</a:t>
            </a:r>
          </a:p>
          <a:p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Arrange the components in a logical order</a:t>
            </a:r>
          </a:p>
          <a:p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Devise a simple </a:t>
            </a:r>
            <a:r>
              <a:rPr lang="en-US" sz="2000">
                <a:latin typeface="Times" charset="0"/>
                <a:ea typeface="ＭＳ Ｐゴシック" charset="0"/>
                <a:cs typeface="ＭＳ Ｐゴシック" charset="0"/>
              </a:rPr>
              <a:t>(e.g., present / absent)</a:t>
            </a:r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 marking system</a:t>
            </a:r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Checklists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73200"/>
            <a:ext cx="70485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4937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Rating Scales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28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800" dirty="0">
                <a:latin typeface="Times" charset="0"/>
                <a:ea typeface="ＭＳ Ｐゴシック" charset="0"/>
                <a:cs typeface="ＭＳ Ｐゴシック" charset="0"/>
              </a:rPr>
              <a:t>Rating scales are used when characteristics or dimensions of performance or product can be identified and exist to a greater or lesser degree.</a:t>
            </a:r>
            <a:r>
              <a:rPr lang="ja-JP" altLang="en-US" dirty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  <a:p>
            <a:r>
              <a:rPr lang="en-US" sz="2800" dirty="0">
                <a:latin typeface="Times" charset="0"/>
                <a:ea typeface="ＭＳ Ｐゴシック" charset="0"/>
                <a:cs typeface="ＭＳ Ｐゴシック" charset="0"/>
              </a:rPr>
              <a:t>Include only those behaviors that you will </a:t>
            </a:r>
            <a:r>
              <a:rPr lang="en-US" sz="2800" dirty="0" smtClean="0">
                <a:latin typeface="Times" charset="0"/>
                <a:ea typeface="ＭＳ Ｐゴシック" charset="0"/>
                <a:cs typeface="ＭＳ Ｐゴシック" charset="0"/>
              </a:rPr>
              <a:t>teach</a:t>
            </a:r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;</a:t>
            </a:r>
          </a:p>
          <a:p>
            <a:r>
              <a:rPr lang="en-US" sz="2800" dirty="0">
                <a:latin typeface="Times" charset="0"/>
                <a:ea typeface="ＭＳ Ｐゴシック" charset="0"/>
                <a:cs typeface="ＭＳ Ｐゴシック" charset="0"/>
              </a:rPr>
              <a:t>Limit each item to a single dimension of the performance or </a:t>
            </a:r>
            <a:r>
              <a:rPr lang="en-US" sz="2800" dirty="0" smtClean="0">
                <a:latin typeface="Times" charset="0"/>
                <a:ea typeface="ＭＳ Ｐゴシック" charset="0"/>
                <a:cs typeface="ＭＳ Ｐゴシック" charset="0"/>
              </a:rPr>
              <a:t>product;</a:t>
            </a:r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  <a:p>
            <a:r>
              <a:rPr lang="en-US" sz="2800" dirty="0">
                <a:latin typeface="Times" charset="0"/>
                <a:ea typeface="ＭＳ Ｐゴシック" charset="0"/>
                <a:cs typeface="ＭＳ Ｐゴシック" charset="0"/>
              </a:rPr>
              <a:t>Avoid judgmental </a:t>
            </a:r>
            <a:r>
              <a:rPr lang="en-US" sz="2800" dirty="0" smtClean="0">
                <a:latin typeface="Times" charset="0"/>
                <a:ea typeface="ＭＳ Ｐゴシック" charset="0"/>
                <a:cs typeface="ＭＳ Ｐゴシック" charset="0"/>
              </a:rPr>
              <a:t>terms.</a:t>
            </a:r>
            <a:endParaRPr lang="en-US" sz="28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392238"/>
            <a:ext cx="70485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41325" y="63087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en-US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746125" y="6170613"/>
            <a:ext cx="6781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/>
              <a:t>Gredler, M. (1999). Classroom Assessment and Learning.  New York: Longman.</a:t>
            </a:r>
            <a:endParaRPr lang="en-US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762000" y="6400800"/>
            <a:ext cx="7040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/>
              <a:t>Chase, C. (1999).  Contemporary Assessment for Educators.</a:t>
            </a:r>
            <a:r>
              <a:rPr lang="en-US"/>
              <a:t>  </a:t>
            </a:r>
            <a:r>
              <a:rPr lang="en-US" sz="1600"/>
              <a:t>New York: Longman.</a:t>
            </a:r>
          </a:p>
        </p:txBody>
      </p:sp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876800"/>
            <a:ext cx="803275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5445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9144000" cy="5601298"/>
          </a:xfrm>
          <a:prstGeom prst="rect">
            <a:avLst/>
          </a:prstGeom>
        </p:spPr>
      </p:pic>
      <p:pic>
        <p:nvPicPr>
          <p:cNvPr id="4" name="Picture 3" descr="http://t0.gstatic.com/images?q=tbn:ANd9GcSx_Mmg94p2HLec_fVn9W9JbMVpSR9JJMHJN44yiw8DiY4W5rO3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1"/>
            <a:ext cx="1905000" cy="1879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7289800" cy="762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mbria"/>
                <a:ea typeface="ＭＳ 明朝"/>
                <a:cs typeface="Times New Roman"/>
              </a:rPr>
              <a:t/>
            </a:r>
            <a:br>
              <a:rPr lang="en-US" dirty="0" smtClean="0">
                <a:latin typeface="Cambria"/>
                <a:ea typeface="ＭＳ 明朝"/>
                <a:cs typeface="Times New Roman"/>
              </a:rPr>
            </a:br>
            <a:r>
              <a:rPr lang="en-US" dirty="0" smtClean="0">
                <a:latin typeface="+mn-lt"/>
                <a:ea typeface="ＭＳ 明朝"/>
                <a:cs typeface="Times New Roman"/>
              </a:rPr>
              <a:t>Which </a:t>
            </a:r>
            <a:r>
              <a:rPr lang="en-US" dirty="0">
                <a:latin typeface="+mn-lt"/>
                <a:ea typeface="ＭＳ 明朝"/>
                <a:cs typeface="Times New Roman"/>
              </a:rPr>
              <a:t>Ball is the Best Bouncer?</a:t>
            </a:r>
            <a:br>
              <a:rPr lang="en-US" dirty="0">
                <a:latin typeface="+mn-lt"/>
                <a:ea typeface="ＭＳ 明朝"/>
                <a:cs typeface="Times New Roman"/>
              </a:rPr>
            </a:br>
            <a:endParaRPr lang="en-US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57591" y="1186934"/>
            <a:ext cx="642440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</a:t>
            </a:r>
            <a:r>
              <a:rPr lang="en-US" sz="2400" dirty="0" smtClean="0"/>
              <a:t>lan a controlled  experiment, using the materials in the container, that would allow you to answer this question.  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3505200" y="2667000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small" dirty="0" smtClean="0">
                <a:solidFill>
                  <a:srgbClr val="FF0000"/>
                </a:solidFill>
              </a:rPr>
              <a:t>Why might I do this in a 5</a:t>
            </a:r>
            <a:r>
              <a:rPr lang="en-US" sz="2400" cap="small" baseline="30000" dirty="0" smtClean="0">
                <a:solidFill>
                  <a:srgbClr val="FF0000"/>
                </a:solidFill>
              </a:rPr>
              <a:t>th</a:t>
            </a:r>
            <a:r>
              <a:rPr lang="en-US" sz="2400" cap="small" dirty="0" smtClean="0">
                <a:solidFill>
                  <a:srgbClr val="FF0000"/>
                </a:solidFill>
              </a:rPr>
              <a:t> grade class?  </a:t>
            </a:r>
            <a:endParaRPr lang="en-US" sz="2400" cap="sm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573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Rating scales for </a:t>
            </a:r>
            <a:br>
              <a:rPr lang="en-US">
                <a:latin typeface="Times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essays of literary criticism </a:t>
            </a:r>
          </a:p>
        </p:txBody>
      </p:sp>
      <p:sp>
        <p:nvSpPr>
          <p:cNvPr id="20483" name="Line 4"/>
          <p:cNvSpPr>
            <a:spLocks noChangeShapeType="1"/>
          </p:cNvSpPr>
          <p:nvPr/>
        </p:nvSpPr>
        <p:spPr bwMode="auto">
          <a:xfrm>
            <a:off x="1371600" y="31242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4" name="Line 5"/>
          <p:cNvSpPr>
            <a:spLocks noChangeShapeType="1"/>
          </p:cNvSpPr>
          <p:nvPr/>
        </p:nvSpPr>
        <p:spPr bwMode="auto">
          <a:xfrm>
            <a:off x="1752600" y="2971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Line 6"/>
          <p:cNvSpPr>
            <a:spLocks noChangeShapeType="1"/>
          </p:cNvSpPr>
          <p:nvPr/>
        </p:nvSpPr>
        <p:spPr bwMode="auto">
          <a:xfrm>
            <a:off x="2971800" y="2971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Line 7"/>
          <p:cNvSpPr>
            <a:spLocks noChangeShapeType="1"/>
          </p:cNvSpPr>
          <p:nvPr/>
        </p:nvSpPr>
        <p:spPr bwMode="auto">
          <a:xfrm>
            <a:off x="4038600" y="2971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Line 8"/>
          <p:cNvSpPr>
            <a:spLocks noChangeShapeType="1"/>
          </p:cNvSpPr>
          <p:nvPr/>
        </p:nvSpPr>
        <p:spPr bwMode="auto">
          <a:xfrm>
            <a:off x="5029200" y="2971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Line 9"/>
          <p:cNvSpPr>
            <a:spLocks noChangeShapeType="1"/>
          </p:cNvSpPr>
          <p:nvPr/>
        </p:nvSpPr>
        <p:spPr bwMode="auto">
          <a:xfrm>
            <a:off x="6172200" y="2971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Line 10"/>
          <p:cNvSpPr>
            <a:spLocks noChangeShapeType="1"/>
          </p:cNvSpPr>
          <p:nvPr/>
        </p:nvSpPr>
        <p:spPr bwMode="auto">
          <a:xfrm>
            <a:off x="7239000" y="2971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0" name="Text Box 11"/>
          <p:cNvSpPr txBox="1">
            <a:spLocks noChangeArrowheads="1"/>
          </p:cNvSpPr>
          <p:nvPr/>
        </p:nvSpPr>
        <p:spPr bwMode="auto">
          <a:xfrm>
            <a:off x="1524000" y="3276600"/>
            <a:ext cx="624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 5	     4	       3	        2	           1            0</a:t>
            </a:r>
          </a:p>
        </p:txBody>
      </p:sp>
      <p:sp>
        <p:nvSpPr>
          <p:cNvPr id="20491" name="Text Box 22"/>
          <p:cNvSpPr txBox="1">
            <a:spLocks noChangeArrowheads="1"/>
          </p:cNvSpPr>
          <p:nvPr/>
        </p:nvSpPr>
        <p:spPr bwMode="auto">
          <a:xfrm>
            <a:off x="1066800" y="3581400"/>
            <a:ext cx="6629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400"/>
              <a:t>     Exceptional      	                Adequate          	      	Limited                   huh?</a:t>
            </a:r>
          </a:p>
          <a:p>
            <a:r>
              <a:rPr lang="en-US" sz="1400"/>
              <a:t>     Achievement    	                Achievement           	Evidence</a:t>
            </a:r>
          </a:p>
        </p:txBody>
      </p:sp>
      <p:sp>
        <p:nvSpPr>
          <p:cNvPr id="20492" name="Line 24"/>
          <p:cNvSpPr>
            <a:spLocks noChangeShapeType="1"/>
          </p:cNvSpPr>
          <p:nvPr/>
        </p:nvSpPr>
        <p:spPr bwMode="auto">
          <a:xfrm>
            <a:off x="1524000" y="54102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3" name="Line 25"/>
          <p:cNvSpPr>
            <a:spLocks noChangeShapeType="1"/>
          </p:cNvSpPr>
          <p:nvPr/>
        </p:nvSpPr>
        <p:spPr bwMode="auto">
          <a:xfrm>
            <a:off x="1905000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4" name="Line 26"/>
          <p:cNvSpPr>
            <a:spLocks noChangeShapeType="1"/>
          </p:cNvSpPr>
          <p:nvPr/>
        </p:nvSpPr>
        <p:spPr bwMode="auto">
          <a:xfrm>
            <a:off x="3124200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5" name="Line 27"/>
          <p:cNvSpPr>
            <a:spLocks noChangeShapeType="1"/>
          </p:cNvSpPr>
          <p:nvPr/>
        </p:nvSpPr>
        <p:spPr bwMode="auto">
          <a:xfrm>
            <a:off x="4191000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6" name="Line 28"/>
          <p:cNvSpPr>
            <a:spLocks noChangeShapeType="1"/>
          </p:cNvSpPr>
          <p:nvPr/>
        </p:nvSpPr>
        <p:spPr bwMode="auto">
          <a:xfrm>
            <a:off x="5181600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7" name="Line 29"/>
          <p:cNvSpPr>
            <a:spLocks noChangeShapeType="1"/>
          </p:cNvSpPr>
          <p:nvPr/>
        </p:nvSpPr>
        <p:spPr bwMode="auto">
          <a:xfrm>
            <a:off x="6324600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8" name="Line 30"/>
          <p:cNvSpPr>
            <a:spLocks noChangeShapeType="1"/>
          </p:cNvSpPr>
          <p:nvPr/>
        </p:nvSpPr>
        <p:spPr bwMode="auto">
          <a:xfrm>
            <a:off x="7391400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9" name="Text Box 31"/>
          <p:cNvSpPr txBox="1">
            <a:spLocks noChangeArrowheads="1"/>
          </p:cNvSpPr>
          <p:nvPr/>
        </p:nvSpPr>
        <p:spPr bwMode="auto">
          <a:xfrm>
            <a:off x="1676400" y="5638800"/>
            <a:ext cx="624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 5	     4	       3	        2	           1            0</a:t>
            </a:r>
          </a:p>
        </p:txBody>
      </p:sp>
      <p:sp>
        <p:nvSpPr>
          <p:cNvPr id="20500" name="Text Box 32"/>
          <p:cNvSpPr txBox="1">
            <a:spLocks noChangeArrowheads="1"/>
          </p:cNvSpPr>
          <p:nvPr/>
        </p:nvSpPr>
        <p:spPr bwMode="auto">
          <a:xfrm>
            <a:off x="1219200" y="5943600"/>
            <a:ext cx="6629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400"/>
              <a:t>     Exceptional      	                Adequate          	      	Limited                   huh?</a:t>
            </a:r>
          </a:p>
          <a:p>
            <a:r>
              <a:rPr lang="en-US" sz="1400"/>
              <a:t>     Achievement    	                Achievement     	Evidence</a:t>
            </a:r>
          </a:p>
        </p:txBody>
      </p:sp>
      <p:sp>
        <p:nvSpPr>
          <p:cNvPr id="20501" name="Text Box 33"/>
          <p:cNvSpPr txBox="1">
            <a:spLocks noChangeArrowheads="1"/>
          </p:cNvSpPr>
          <p:nvPr/>
        </p:nvSpPr>
        <p:spPr bwMode="auto">
          <a:xfrm>
            <a:off x="898525" y="2193925"/>
            <a:ext cx="7624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Gives reasons and specific evidence to support  the argument</a:t>
            </a:r>
          </a:p>
        </p:txBody>
      </p:sp>
      <p:sp>
        <p:nvSpPr>
          <p:cNvPr id="20502" name="Text Box 34"/>
          <p:cNvSpPr txBox="1">
            <a:spLocks noChangeArrowheads="1"/>
          </p:cNvSpPr>
          <p:nvPr/>
        </p:nvSpPr>
        <p:spPr bwMode="auto">
          <a:xfrm>
            <a:off x="974725" y="46323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20503" name="Picture 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70485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4" name="Text Box 36"/>
          <p:cNvSpPr txBox="1">
            <a:spLocks noChangeArrowheads="1"/>
          </p:cNvSpPr>
          <p:nvPr/>
        </p:nvSpPr>
        <p:spPr bwMode="auto">
          <a:xfrm>
            <a:off x="1524000" y="4724400"/>
            <a:ext cx="6346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Identifies and discusses alternatives points of view</a:t>
            </a:r>
          </a:p>
        </p:txBody>
      </p:sp>
    </p:spTree>
    <p:extLst>
      <p:ext uri="{BB962C8B-B14F-4D97-AF65-F5344CB8AC3E}">
        <p14:creationId xmlns:p14="http://schemas.microsoft.com/office/powerpoint/2010/main" val="799407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Rubrics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382000" cy="4114800"/>
          </a:xfrm>
        </p:spPr>
        <p:txBody>
          <a:bodyPr/>
          <a:lstStyle/>
          <a:p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A rubric is simply </a:t>
            </a:r>
            <a:r>
              <a:rPr lang="ja-JP" altLang="en-US" sz="280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a hierarchy of standards used to score students</a:t>
            </a:r>
            <a:r>
              <a:rPr lang="ja-JP" altLang="en-US" sz="2800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 work.*</a:t>
            </a:r>
            <a:r>
              <a:rPr lang="ja-JP" altLang="en-US" sz="280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endParaRPr lang="en-US" sz="2800">
              <a:latin typeface="Times" charset="0"/>
              <a:ea typeface="ＭＳ Ｐゴシック" charset="0"/>
              <a:cs typeface="ＭＳ Ｐゴシック" charset="0"/>
            </a:endParaRPr>
          </a:p>
          <a:p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Rubrics generally have 3 - 6 levels of achievement.</a:t>
            </a:r>
          </a:p>
          <a:p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Rubrics can be </a:t>
            </a:r>
            <a:r>
              <a:rPr lang="en-US" sz="2800" u="sng">
                <a:latin typeface="Times" charset="0"/>
                <a:ea typeface="ＭＳ Ｐゴシック" charset="0"/>
                <a:cs typeface="ＭＳ Ｐゴシック" charset="0"/>
              </a:rPr>
              <a:t>holistic</a:t>
            </a:r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 or </a:t>
            </a:r>
            <a:r>
              <a:rPr lang="en-US" sz="2800" u="sng">
                <a:latin typeface="Times" charset="0"/>
                <a:ea typeface="ＭＳ Ｐゴシック" charset="0"/>
                <a:cs typeface="ＭＳ Ｐゴシック" charset="0"/>
              </a:rPr>
              <a:t>analytic</a:t>
            </a:r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, </a:t>
            </a:r>
            <a:r>
              <a:rPr lang="en-US" sz="2800" u="sng">
                <a:latin typeface="Times" charset="0"/>
                <a:ea typeface="ＭＳ Ｐゴシック" charset="0"/>
                <a:cs typeface="ＭＳ Ｐゴシック" charset="0"/>
              </a:rPr>
              <a:t>general </a:t>
            </a:r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or </a:t>
            </a:r>
            <a:r>
              <a:rPr lang="en-US" sz="2800" u="sng">
                <a:latin typeface="Times" charset="0"/>
                <a:ea typeface="ＭＳ Ｐゴシック" charset="0"/>
                <a:cs typeface="ＭＳ Ｐゴシック" charset="0"/>
              </a:rPr>
              <a:t>specific</a:t>
            </a:r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.</a:t>
            </a:r>
          </a:p>
          <a:p>
            <a:pPr lvl="1"/>
            <a:r>
              <a:rPr lang="en-US" sz="2000">
                <a:latin typeface="Times" charset="0"/>
                <a:ea typeface="ＭＳ Ｐゴシック" charset="0"/>
              </a:rPr>
              <a:t>Holistic: describes the qualities of the performance as a whole.  One score stands for a constellation of descriptors.</a:t>
            </a:r>
          </a:p>
          <a:p>
            <a:pPr lvl="1"/>
            <a:r>
              <a:rPr lang="en-US" sz="2000">
                <a:latin typeface="Times" charset="0"/>
                <a:ea typeface="ＭＳ Ｐゴシック" charset="0"/>
              </a:rPr>
              <a:t>Analytic: assigns separate scores to the task</a:t>
            </a:r>
            <a:r>
              <a:rPr lang="ja-JP" altLang="en-US" sz="2000">
                <a:latin typeface="Times" charset="0"/>
                <a:ea typeface="ＭＳ Ｐゴシック" charset="0"/>
              </a:rPr>
              <a:t>’</a:t>
            </a:r>
            <a:r>
              <a:rPr lang="en-US" sz="2000">
                <a:latin typeface="Times" charset="0"/>
                <a:ea typeface="ＭＳ Ｐゴシック" charset="0"/>
              </a:rPr>
              <a:t>s essential traits.</a:t>
            </a:r>
          </a:p>
          <a:p>
            <a:pPr lvl="1"/>
            <a:r>
              <a:rPr lang="en-US" sz="2000">
                <a:latin typeface="Times" charset="0"/>
                <a:ea typeface="ＭＳ Ｐゴシック" charset="0"/>
              </a:rPr>
              <a:t>General: one rubric applies to various instances of the phenomenon.  </a:t>
            </a:r>
          </a:p>
          <a:p>
            <a:pPr lvl="1"/>
            <a:r>
              <a:rPr lang="en-US" sz="2000">
                <a:latin typeface="Times" charset="0"/>
                <a:ea typeface="ＭＳ Ｐゴシック" charset="0"/>
              </a:rPr>
              <a:t>Specific: the rubric applies to one specific task      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70485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746125" y="6170613"/>
            <a:ext cx="68453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/>
              <a:t>*Bush &amp; Leinwand. (2000). </a:t>
            </a:r>
            <a:r>
              <a:rPr lang="ja-JP" altLang="en-US" sz="1600"/>
              <a:t>“</a:t>
            </a:r>
            <a:r>
              <a:rPr lang="en-US" sz="1600"/>
              <a:t>Mathematics Assessment:…</a:t>
            </a:r>
            <a:r>
              <a:rPr lang="ja-JP" altLang="en-US" sz="1600"/>
              <a:t>”</a:t>
            </a:r>
            <a:r>
              <a:rPr lang="en-US" sz="1600"/>
              <a:t> Reston, VA.  NCTM.</a:t>
            </a:r>
            <a:endParaRPr lang="en-US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381000" y="6519863"/>
            <a:ext cx="8416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/>
              <a:t>McGatha &amp; Darcy. (2010). </a:t>
            </a:r>
            <a:r>
              <a:rPr lang="ja-JP" altLang="en-US" sz="1600"/>
              <a:t>“</a:t>
            </a:r>
            <a:r>
              <a:rPr lang="en-US" sz="1600"/>
              <a:t>Rubrics at Play.</a:t>
            </a:r>
            <a:r>
              <a:rPr lang="ja-JP" altLang="en-US" sz="1600"/>
              <a:t>”</a:t>
            </a:r>
            <a:r>
              <a:rPr lang="en-US" sz="1600"/>
              <a:t> Teaching Mathematics in the Middle School. v. 15 n.6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630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Rubrics</a:t>
            </a: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70485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5" descr="Picture 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4"/>
          <a:stretch>
            <a:fillRect/>
          </a:stretch>
        </p:blipFill>
        <p:spPr bwMode="auto">
          <a:xfrm>
            <a:off x="839788" y="1987550"/>
            <a:ext cx="7237412" cy="487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0" y="0"/>
            <a:ext cx="2214468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holistic</a:t>
            </a:r>
          </a:p>
        </p:txBody>
      </p:sp>
    </p:spTree>
    <p:extLst>
      <p:ext uri="{BB962C8B-B14F-4D97-AF65-F5344CB8AC3E}">
        <p14:creationId xmlns:p14="http://schemas.microsoft.com/office/powerpoint/2010/main" val="2193630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Rubrics</a:t>
            </a: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70485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 descr="Picture 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1831975"/>
            <a:ext cx="7286625" cy="502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0"/>
            <a:ext cx="2335896" cy="5847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Analytic</a:t>
            </a:r>
          </a:p>
        </p:txBody>
      </p:sp>
    </p:spTree>
    <p:extLst>
      <p:ext uri="{BB962C8B-B14F-4D97-AF65-F5344CB8AC3E}">
        <p14:creationId xmlns:p14="http://schemas.microsoft.com/office/powerpoint/2010/main" val="1405829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t0.gstatic.com/images?q=tbn:ANd9GcSx_Mmg94p2HLec_fVn9W9JbMVpSR9JJMHJN44yiw8DiY4W5rO3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1"/>
            <a:ext cx="1905000" cy="1879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7289800" cy="762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mbria"/>
                <a:ea typeface="ＭＳ 明朝"/>
                <a:cs typeface="Times New Roman"/>
              </a:rPr>
              <a:t/>
            </a:r>
            <a:br>
              <a:rPr lang="en-US" dirty="0" smtClean="0">
                <a:latin typeface="Cambria"/>
                <a:ea typeface="ＭＳ 明朝"/>
                <a:cs typeface="Times New Roman"/>
              </a:rPr>
            </a:br>
            <a:r>
              <a:rPr lang="en-US" dirty="0" smtClean="0">
                <a:latin typeface="+mn-lt"/>
                <a:ea typeface="ＭＳ 明朝"/>
                <a:cs typeface="Times New Roman"/>
              </a:rPr>
              <a:t>Which </a:t>
            </a:r>
            <a:r>
              <a:rPr lang="en-US" dirty="0">
                <a:latin typeface="+mn-lt"/>
                <a:ea typeface="ＭＳ 明朝"/>
                <a:cs typeface="Times New Roman"/>
              </a:rPr>
              <a:t>Ball is the Best Bouncer?</a:t>
            </a:r>
            <a:br>
              <a:rPr lang="en-US" dirty="0">
                <a:latin typeface="+mn-lt"/>
                <a:ea typeface="ＭＳ 明朝"/>
                <a:cs typeface="Times New Roman"/>
              </a:rPr>
            </a:b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432800" cy="4572000"/>
          </a:xfrm>
        </p:spPr>
        <p:txBody>
          <a:bodyPr>
            <a:normAutofit fontScale="70000" lnSpcReduction="20000"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ea typeface="ＭＳ 明朝"/>
                <a:cs typeface="Times New Roman"/>
              </a:rPr>
              <a:t>Washington Science Standards for Grades 4-5</a:t>
            </a:r>
          </a:p>
          <a:p>
            <a:pPr marL="400050" lvl="1" indent="457200">
              <a:spcBef>
                <a:spcPts val="0"/>
              </a:spcBef>
            </a:pPr>
            <a:r>
              <a:rPr lang="en-US" sz="3100" dirty="0">
                <a:ea typeface="ＭＳ 明朝"/>
                <a:cs typeface="Times New Roman"/>
              </a:rPr>
              <a:t>EALR 2:  Inquiry </a:t>
            </a:r>
          </a:p>
          <a:p>
            <a:pPr marL="857250" lvl="1" indent="457200">
              <a:spcBef>
                <a:spcPts val="0"/>
              </a:spcBef>
            </a:pPr>
            <a:r>
              <a:rPr lang="en-US" sz="3100" dirty="0">
                <a:ea typeface="ＭＳ 明朝"/>
                <a:cs typeface="Times New Roman"/>
              </a:rPr>
              <a:t>Big Idea: Inquiry (INQ)</a:t>
            </a:r>
          </a:p>
          <a:p>
            <a:pPr marL="1314450" lvl="1" indent="457200">
              <a:spcBef>
                <a:spcPts val="0"/>
              </a:spcBef>
            </a:pPr>
            <a:r>
              <a:rPr lang="en-US" sz="3100" dirty="0">
                <a:ea typeface="ＭＳ 明朝"/>
                <a:cs typeface="Times New Roman"/>
              </a:rPr>
              <a:t>Core Content:  Planning Investigation</a:t>
            </a:r>
          </a:p>
          <a:p>
            <a:pPr marL="1771650" lvl="1" indent="457200">
              <a:spcBef>
                <a:spcPts val="0"/>
              </a:spcBef>
            </a:pPr>
            <a:r>
              <a:rPr lang="en-US" sz="3100" dirty="0">
                <a:ea typeface="ＭＳ 明朝"/>
                <a:cs typeface="Times New Roman"/>
              </a:rPr>
              <a:t>4-5 INQB    Investigate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100" b="1" dirty="0" smtClean="0">
              <a:ea typeface="ＭＳ 明朝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ea typeface="ＭＳ 明朝"/>
                <a:cs typeface="Times New Roman"/>
              </a:rPr>
              <a:t>Content Standard:</a:t>
            </a:r>
            <a:endParaRPr lang="en-US" dirty="0" smtClean="0">
              <a:ea typeface="ＭＳ 明朝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ea typeface="ＭＳ 明朝"/>
                <a:cs typeface="Times New Roman"/>
              </a:rPr>
              <a:t>Scientists plan and conduct different kinds of investigations, depending on the questions they are trying to answer. Types of investigations include systematic observations and descriptions, field studies, models, and open-ended explorations as well as controlled experiments.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100" dirty="0" smtClean="0">
              <a:ea typeface="ＭＳ 明朝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 smtClean="0">
                <a:ea typeface="ＭＳ 明朝"/>
                <a:cs typeface="Times New Roman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ea typeface="ＭＳ 明朝"/>
                <a:cs typeface="Times New Roman"/>
              </a:rPr>
              <a:t>Performance expectation:</a:t>
            </a:r>
            <a:endParaRPr lang="en-US" dirty="0" smtClean="0">
              <a:ea typeface="ＭＳ 明朝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ea typeface="ＭＳ 明朝"/>
                <a:cs typeface="Times New Roman"/>
              </a:rPr>
              <a:t>Work collaboratively with other students to carry out a controlled experiment, selecting appropriate tools and demonstrating safe and careful use of equipment. 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9900" y="6211669"/>
            <a:ext cx="6442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hlinkClick r:id="rId3"/>
              </a:rPr>
              <a:t>http://www.k12.wa.us/Science/pubdocs/WAScienceStandards.pdf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761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t0.gstatic.com/images?q=tbn:ANd9GcSx_Mmg94p2HLec_fVn9W9JbMVpSR9JJMHJN44yiw8DiY4W5rO3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1"/>
            <a:ext cx="1905000" cy="1879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19811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/>
              <a:t>Learning </a:t>
            </a:r>
            <a:r>
              <a:rPr lang="en-US" sz="2000" b="1" dirty="0" smtClean="0"/>
              <a:t>Target:</a:t>
            </a:r>
            <a:r>
              <a:rPr lang="en-US" sz="2000" dirty="0"/>
              <a:t> </a:t>
            </a:r>
            <a:r>
              <a:rPr lang="en-US" sz="2000" dirty="0" smtClean="0"/>
              <a:t>Student </a:t>
            </a:r>
            <a:r>
              <a:rPr lang="en-US" sz="2000" dirty="0"/>
              <a:t>will be able to control variables in an experiment or “fair test.”  (Skill/Process)   </a:t>
            </a:r>
            <a:endParaRPr lang="en-US" sz="2000" dirty="0" smtClean="0"/>
          </a:p>
          <a:p>
            <a:pPr marL="0" indent="0">
              <a:buNone/>
            </a:pPr>
            <a:endParaRPr lang="en-US" sz="900" dirty="0"/>
          </a:p>
          <a:p>
            <a:pPr marL="0" indent="0">
              <a:buNone/>
            </a:pPr>
            <a:r>
              <a:rPr lang="en-US" sz="2000" b="1" dirty="0" smtClean="0"/>
              <a:t>Evidence</a:t>
            </a:r>
            <a:r>
              <a:rPr lang="en-US" sz="2000" dirty="0" smtClean="0"/>
              <a:t>: Student </a:t>
            </a:r>
            <a:r>
              <a:rPr lang="en-US" sz="2000" dirty="0"/>
              <a:t>devises </a:t>
            </a:r>
            <a:r>
              <a:rPr lang="en-US" sz="2000" dirty="0" smtClean="0"/>
              <a:t>an </a:t>
            </a:r>
            <a:r>
              <a:rPr lang="en-US" sz="2000" dirty="0"/>
              <a:t>experiment in which one variable is manipulated while all others are held constant. 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b="1" dirty="0" smtClean="0"/>
              <a:t>Assessment</a:t>
            </a:r>
            <a:r>
              <a:rPr lang="en-US" sz="2000" dirty="0"/>
              <a:t>:</a:t>
            </a:r>
            <a:r>
              <a:rPr lang="en-US" sz="2000" dirty="0" smtClean="0"/>
              <a:t> Performance assessment</a:t>
            </a:r>
          </a:p>
          <a:p>
            <a:pPr marL="0" indent="0">
              <a:buNone/>
            </a:pPr>
            <a:r>
              <a:rPr lang="en-US" sz="2000" b="1" dirty="0" smtClean="0"/>
              <a:t>Scoring Guide - Rubric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7289800" cy="762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  <a:ea typeface="ＭＳ 明朝"/>
                <a:cs typeface="Times New Roman"/>
              </a:rPr>
              <a:t/>
            </a:r>
            <a:br>
              <a:rPr lang="en-US" dirty="0" smtClean="0">
                <a:latin typeface="+mn-lt"/>
                <a:ea typeface="ＭＳ 明朝"/>
                <a:cs typeface="Times New Roman"/>
              </a:rPr>
            </a:br>
            <a:r>
              <a:rPr lang="en-US" dirty="0" smtClean="0">
                <a:latin typeface="+mn-lt"/>
                <a:ea typeface="ＭＳ 明朝"/>
                <a:cs typeface="Times New Roman"/>
              </a:rPr>
              <a:t>Which </a:t>
            </a:r>
            <a:r>
              <a:rPr lang="en-US" dirty="0">
                <a:latin typeface="+mn-lt"/>
                <a:ea typeface="ＭＳ 明朝"/>
                <a:cs typeface="Times New Roman"/>
              </a:rPr>
              <a:t>Ball is the Best Bouncer?</a:t>
            </a:r>
            <a:br>
              <a:rPr lang="en-US" dirty="0">
                <a:latin typeface="+mn-lt"/>
                <a:ea typeface="ＭＳ 明朝"/>
                <a:cs typeface="Times New Roman"/>
              </a:rPr>
            </a:br>
            <a:endParaRPr lang="en-US" dirty="0">
              <a:latin typeface="+mn-lt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3499785"/>
              </p:ext>
            </p:extLst>
          </p:nvPr>
        </p:nvGraphicFramePr>
        <p:xfrm>
          <a:off x="685800" y="4038600"/>
          <a:ext cx="7518400" cy="264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Document" r:id="rId5" imgW="5626100" imgH="1981200" progId="Word.Document.12">
                  <p:embed/>
                </p:oleObj>
              </mc:Choice>
              <mc:Fallback>
                <p:oleObj name="Document" r:id="rId5" imgW="5626100" imgH="1981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5800" y="4038600"/>
                        <a:ext cx="7518400" cy="2647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2643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8382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+mn-lt"/>
                <a:ea typeface="ＭＳ Ｐゴシック" pitchFamily="19" charset="-128"/>
                <a:cs typeface="ＭＳ Ｐゴシック" pitchFamily="19" charset="-128"/>
              </a:rPr>
              <a:t>What have been </a:t>
            </a:r>
            <a:r>
              <a:rPr lang="en-US" dirty="0" smtClean="0">
                <a:latin typeface="+mn-lt"/>
                <a:ea typeface="ＭＳ Ｐゴシック" pitchFamily="19" charset="-128"/>
                <a:cs typeface="ＭＳ Ｐゴシック" pitchFamily="19" charset="-128"/>
              </a:rPr>
              <a:t>your </a:t>
            </a:r>
            <a:r>
              <a:rPr lang="en-US" dirty="0">
                <a:latin typeface="+mn-lt"/>
                <a:ea typeface="ＭＳ Ｐゴシック" pitchFamily="19" charset="-128"/>
                <a:cs typeface="ＭＳ Ｐゴシック" pitchFamily="19" charset="-128"/>
              </a:rPr>
              <a:t>experiences with </a:t>
            </a:r>
            <a:r>
              <a:rPr lang="en-US" dirty="0" smtClean="0">
                <a:latin typeface="+mn-lt"/>
                <a:ea typeface="ＭＳ Ｐゴシック" pitchFamily="19" charset="-128"/>
                <a:cs typeface="ＭＳ Ｐゴシック" pitchFamily="19" charset="-128"/>
              </a:rPr>
              <a:t>assessment?</a:t>
            </a:r>
            <a:endParaRPr lang="en-US" dirty="0">
              <a:latin typeface="+mn-lt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21336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chemeClr val="tx1"/>
                </a:solidFill>
                <a:ea typeface="ＭＳ Ｐゴシック" pitchFamily="19" charset="-128"/>
                <a:cs typeface="ＭＳ Ｐゴシック" pitchFamily="19" charset="-128"/>
              </a:rPr>
              <a:t>What have been the purposes of assessment in your school career?</a:t>
            </a:r>
            <a:r>
              <a:rPr lang="en-US" dirty="0">
                <a:solidFill>
                  <a:schemeClr val="tx1"/>
                </a:solidFill>
                <a:ea typeface="ＭＳ Ｐゴシック" pitchFamily="19" charset="-128"/>
                <a:cs typeface="ＭＳ Ｐゴシック" pitchFamily="19" charset="-128"/>
              </a:rPr>
              <a:t> 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7200" y="4800600"/>
            <a:ext cx="812800" cy="191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chemeClr val="tx1"/>
                </a:solidFill>
                <a:ea typeface="ＭＳ Ｐゴシック" pitchFamily="19" charset="-128"/>
                <a:cs typeface="ＭＳ Ｐゴシック" pitchFamily="19" charset="-128"/>
              </a:rPr>
              <a:t>Assessment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Marv</a:t>
            </a:r>
          </a:p>
          <a:p>
            <a:pPr eaLnBrk="1" hangingPunct="1"/>
            <a:r>
              <a:rPr lang="en-US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Teach, test, and hope for the best….</a:t>
            </a:r>
          </a:p>
          <a:p>
            <a:pPr eaLnBrk="1" hangingPunct="1"/>
            <a:r>
              <a:rPr lang="en-US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“It’s not teaching that causes results, it’s adjustments by the learner.” - </a:t>
            </a:r>
            <a:r>
              <a:rPr lang="en-US" sz="200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G. Wiggins</a:t>
            </a:r>
            <a:endParaRPr lang="en-US">
              <a:solidFill>
                <a:srgbClr val="000000"/>
              </a:solidFill>
              <a:ea typeface="ＭＳ Ｐゴシック" pitchFamily="19" charset="-128"/>
              <a:cs typeface="ＭＳ Ｐゴシック" pitchFamily="19" charset="-128"/>
            </a:endParaRPr>
          </a:p>
          <a:p>
            <a:pPr eaLnBrk="1" hangingPunct="1"/>
            <a:r>
              <a:rPr lang="en-US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Learners need feedback </a:t>
            </a:r>
          </a:p>
          <a:p>
            <a:pPr eaLnBrk="1" hangingPunct="1">
              <a:buClr>
                <a:schemeClr val="tx1"/>
              </a:buClr>
              <a:buFontTx/>
              <a:buNone/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                    =&gt; Assessment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762000"/>
            <a:ext cx="152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4084320"/>
            <a:ext cx="3505200" cy="257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00200" cy="1600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My Learning Targets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1600200"/>
            <a:ext cx="8610600" cy="495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1. Students will develop their understanding of the role of assessment in the larger processes of curriculum planning and active learning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(ala *</a:t>
            </a:r>
            <a:r>
              <a:rPr lang="en-US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UbD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)</a:t>
            </a: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.  (concept)  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2. Students will develop their understanding of the learning target categories: fact, concept, skill and disposition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(adopted from *</a:t>
            </a:r>
            <a:r>
              <a:rPr lang="en-US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Stiggins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). </a:t>
            </a: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(concept)  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3. Students will develop their understanding of basic assessment methods (M.C./short answer, essay, performance assessment, personal communication) and scoring guides (e.g. rubrics) (concept).  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4. Students will develop their ability to make reasonable associations between types of learning targets and the four basic assessment methods (skill). </a:t>
            </a:r>
            <a:endParaRPr lang="en-US" sz="24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3482845" y="5431797"/>
          <a:ext cx="1600200" cy="14044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4" name="Document" r:id="rId3" imgW="1765300" imgH="1549400" progId="Word.Document.12">
                  <p:link updateAutomatic="1"/>
                </p:oleObj>
              </mc:Choice>
              <mc:Fallback>
                <p:oleObj name="Document" r:id="rId3" imgW="1765300" imgH="1549400" progId="Word.Document.12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2845" y="5431797"/>
                        <a:ext cx="1600200" cy="14044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r>
              <a:rPr lang="en-US" dirty="0" smtClean="0"/>
              <a:t>Backward Design: Assessment in the curriculum planning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839200" cy="4525963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Know your content!</a:t>
            </a:r>
          </a:p>
          <a:p>
            <a:r>
              <a:rPr lang="en-US" dirty="0" smtClean="0"/>
              <a:t>Develop your learning targets;                             	    </a:t>
            </a:r>
            <a:r>
              <a:rPr lang="en-US" sz="2400" dirty="0" smtClean="0"/>
              <a:t>fact,  concept/generalization,  skill/process,  disposition</a:t>
            </a:r>
          </a:p>
          <a:p>
            <a:r>
              <a:rPr lang="en-US" dirty="0" smtClean="0"/>
              <a:t>Develop your assessments;  							       </a:t>
            </a:r>
            <a:r>
              <a:rPr lang="en-US" sz="2400" dirty="0" smtClean="0"/>
              <a:t>LT =&gt; Evidence =&gt; Assessment  								           </a:t>
            </a:r>
            <a:r>
              <a:rPr lang="en-US" sz="2000" dirty="0" smtClean="0"/>
              <a:t>M.C./Short Answer, Essay, Performance Assessment, Personal Communication</a:t>
            </a:r>
          </a:p>
          <a:p>
            <a:r>
              <a:rPr lang="en-US" dirty="0" smtClean="0"/>
              <a:t>Develop your instructional activities;</a:t>
            </a:r>
          </a:p>
          <a:p>
            <a:r>
              <a:rPr lang="en-US" dirty="0" smtClean="0"/>
              <a:t>Evaluate the quality and equity of the process.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</TotalTime>
  <Words>1440</Words>
  <Application>Microsoft Macintosh PowerPoint</Application>
  <PresentationFormat>On-screen Show (4:3)</PresentationFormat>
  <Paragraphs>203</Paragraphs>
  <Slides>33</Slides>
  <Notes>8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Office Theme</vt:lpstr>
      <vt:lpstr>???</vt:lpstr>
      <vt:lpstr>???</vt:lpstr>
      <vt:lpstr>Document</vt:lpstr>
      <vt:lpstr>Microsoft ClipArt Gallery</vt:lpstr>
      <vt:lpstr>Assessment Basics and Active Student Involvement </vt:lpstr>
      <vt:lpstr>Big Ideas &amp; Key Questions</vt:lpstr>
      <vt:lpstr> Which Ball is the Best Bouncer? </vt:lpstr>
      <vt:lpstr> Which Ball is the Best Bouncer? </vt:lpstr>
      <vt:lpstr> Which Ball is the Best Bouncer? </vt:lpstr>
      <vt:lpstr>What have been your experiences with assessment?</vt:lpstr>
      <vt:lpstr>Assessment</vt:lpstr>
      <vt:lpstr>My Learning Targets</vt:lpstr>
      <vt:lpstr>Backward Design: Assessment in the curriculum planning process</vt:lpstr>
      <vt:lpstr>Planning with Assessment in Mind</vt:lpstr>
      <vt:lpstr>  Target =&gt; Evidence =&gt; Assessment</vt:lpstr>
      <vt:lpstr>Learning Targets: Fact</vt:lpstr>
      <vt:lpstr>Learning Targets: Concept/Generalization</vt:lpstr>
      <vt:lpstr>Learning Targets: Skill/Process</vt:lpstr>
      <vt:lpstr>Learning Targets: Dispositions</vt:lpstr>
      <vt:lpstr>  Target =&gt; Evidence =&gt; Assessment</vt:lpstr>
      <vt:lpstr>  Target =&gt; Evidence =&gt; Assessment</vt:lpstr>
      <vt:lpstr>A Quiz….</vt:lpstr>
      <vt:lpstr>  Target =&gt; Evidence =&gt; Assessment Now what?  </vt:lpstr>
      <vt:lpstr>Scoring Guides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Scoring Guides: Answer Keys, Checklists,  Rating Scales &amp; Rubrics</vt:lpstr>
      <vt:lpstr>Checklists</vt:lpstr>
      <vt:lpstr>Checklists</vt:lpstr>
      <vt:lpstr>Rating Scales</vt:lpstr>
      <vt:lpstr>Rating scales for  essays of literary criticism </vt:lpstr>
      <vt:lpstr>Rubrics</vt:lpstr>
      <vt:lpstr>Rubrics</vt:lpstr>
      <vt:lpstr>Rubrics</vt:lpstr>
    </vt:vector>
  </TitlesOfParts>
  <Company>Seattle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Basics in Block II</dc:title>
  <dc:creator>Seattle University</dc:creator>
  <cp:lastModifiedBy>Mark Roddy</cp:lastModifiedBy>
  <cp:revision>80</cp:revision>
  <cp:lastPrinted>2011-09-22T21:53:58Z</cp:lastPrinted>
  <dcterms:created xsi:type="dcterms:W3CDTF">2010-06-08T19:17:55Z</dcterms:created>
  <dcterms:modified xsi:type="dcterms:W3CDTF">2012-01-06T00:15:08Z</dcterms:modified>
</cp:coreProperties>
</file>